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257" r:id="rId3"/>
    <p:sldId id="269" r:id="rId4"/>
    <p:sldId id="270" r:id="rId5"/>
    <p:sldId id="271" r:id="rId6"/>
    <p:sldId id="602" r:id="rId7"/>
    <p:sldId id="1919" r:id="rId8"/>
    <p:sldId id="1736" r:id="rId9"/>
    <p:sldId id="708" r:id="rId10"/>
    <p:sldId id="2024" r:id="rId11"/>
    <p:sldId id="2023" r:id="rId12"/>
    <p:sldId id="610" r:id="rId13"/>
    <p:sldId id="1646" r:id="rId14"/>
    <p:sldId id="1648" r:id="rId15"/>
    <p:sldId id="1649" r:id="rId16"/>
    <p:sldId id="1996" r:id="rId17"/>
    <p:sldId id="2025" r:id="rId18"/>
    <p:sldId id="2004" r:id="rId19"/>
    <p:sldId id="1809" r:id="rId20"/>
    <p:sldId id="2027" r:id="rId21"/>
    <p:sldId id="258" r:id="rId22"/>
    <p:sldId id="272" r:id="rId23"/>
    <p:sldId id="259" r:id="rId24"/>
    <p:sldId id="261" r:id="rId25"/>
    <p:sldId id="273" r:id="rId26"/>
    <p:sldId id="263" r:id="rId27"/>
    <p:sldId id="262" r:id="rId28"/>
    <p:sldId id="277" r:id="rId29"/>
    <p:sldId id="2044" r:id="rId30"/>
    <p:sldId id="276" r:id="rId31"/>
    <p:sldId id="260" r:id="rId32"/>
    <p:sldId id="267" r:id="rId33"/>
    <p:sldId id="1938" r:id="rId34"/>
    <p:sldId id="1973" r:id="rId35"/>
    <p:sldId id="1978" r:id="rId36"/>
    <p:sldId id="2020" r:id="rId37"/>
    <p:sldId id="1979" r:id="rId38"/>
    <p:sldId id="2028" r:id="rId39"/>
    <p:sldId id="2032" r:id="rId40"/>
    <p:sldId id="1907" r:id="rId41"/>
    <p:sldId id="501" r:id="rId42"/>
    <p:sldId id="265" r:id="rId43"/>
    <p:sldId id="278" r:id="rId44"/>
    <p:sldId id="275" r:id="rId45"/>
    <p:sldId id="268" r:id="rId46"/>
    <p:sldId id="595" r:id="rId4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62"/>
    <p:restoredTop sz="94545"/>
  </p:normalViewPr>
  <p:slideViewPr>
    <p:cSldViewPr snapToGrid="0" snapToObjects="1">
      <p:cViewPr varScale="1">
        <p:scale>
          <a:sx n="74" d="100"/>
          <a:sy n="74" d="100"/>
        </p:scale>
        <p:origin x="92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31BD5-624C-8647-9AE5-9425D0EABDD7}" type="datetimeFigureOut">
              <a:rPr kumimoji="1" lang="ja-JP" altLang="en-US" smtClean="0"/>
              <a:t>2021/8/23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A840BF-E842-B442-B95C-20970576AC8A}" type="slidenum">
              <a:rPr kumimoji="1" lang="ja-JP" altLang="en-US" smtClean="0"/>
              <a:t>‹#›</a:t>
            </a:fld>
            <a:endParaRPr kumimoji="1" lang="ja-JP" altLang="en-US"/>
          </a:p>
        </p:txBody>
      </p:sp>
    </p:spTree>
    <p:extLst>
      <p:ext uri="{BB962C8B-B14F-4D97-AF65-F5344CB8AC3E}">
        <p14:creationId xmlns:p14="http://schemas.microsoft.com/office/powerpoint/2010/main" val="259751410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BA840BF-E842-B442-B95C-20970576AC8A}" type="slidenum">
              <a:rPr kumimoji="1" lang="ja-JP" altLang="en-US" smtClean="0"/>
              <a:t>1</a:t>
            </a:fld>
            <a:endParaRPr kumimoji="1" lang="ja-JP" altLang="en-US"/>
          </a:p>
        </p:txBody>
      </p:sp>
    </p:spTree>
    <p:extLst>
      <p:ext uri="{BB962C8B-B14F-4D97-AF65-F5344CB8AC3E}">
        <p14:creationId xmlns:p14="http://schemas.microsoft.com/office/powerpoint/2010/main" val="1603125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t>最後に</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t>BCP</a:t>
            </a:r>
            <a:r>
              <a:rPr kumimoji="1" lang="ja-JP" altLang="en-US" sz="1200"/>
              <a:t>の策定より、簡単で行政からのメリットも用意されている</a:t>
            </a:r>
            <a:endParaRPr kumimoji="1" lang="ja-JP" altLang="en-US"/>
          </a:p>
          <a:p>
            <a:r>
              <a:rPr kumimoji="1" lang="ja-JP" altLang="en-US"/>
              <a:t>▼</a:t>
            </a:r>
            <a:r>
              <a:rPr kumimoji="1" lang="ja-JP" altLang="en-US" sz="1200"/>
              <a:t>「事業継続力強化計画」へ中小企業は申請してください。</a:t>
            </a:r>
            <a:endParaRPr kumimoji="1" lang="en-US" altLang="ja-JP" sz="1200" dirty="0"/>
          </a:p>
          <a:p>
            <a:endParaRPr kumimoji="1" lang="en-US" altLang="ja-JP" sz="1200" dirty="0"/>
          </a:p>
        </p:txBody>
      </p:sp>
      <p:sp>
        <p:nvSpPr>
          <p:cNvPr id="4" name="スライド番号プレースホルダー 3"/>
          <p:cNvSpPr>
            <a:spLocks noGrp="1"/>
          </p:cNvSpPr>
          <p:nvPr>
            <p:ph type="sldNum" sz="quarter" idx="5"/>
          </p:nvPr>
        </p:nvSpPr>
        <p:spPr/>
        <p:txBody>
          <a:bodyPr/>
          <a:lstStyle/>
          <a:p>
            <a:fld id="{69DA5F4E-C6F8-B746-885C-F364367114B1}" type="slidenum">
              <a:rPr kumimoji="1" lang="ja-JP" altLang="en-US" smtClean="0"/>
              <a:t>19</a:t>
            </a:fld>
            <a:endParaRPr kumimoji="1" lang="ja-JP" altLang="en-US"/>
          </a:p>
        </p:txBody>
      </p:sp>
    </p:spTree>
    <p:extLst>
      <p:ext uri="{BB962C8B-B14F-4D97-AF65-F5344CB8AC3E}">
        <p14:creationId xmlns:p14="http://schemas.microsoft.com/office/powerpoint/2010/main" val="2784553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514350" indent="-514350">
              <a:buFont typeface="+mj-lt"/>
              <a:buAutoNum type="arabicPeriod"/>
            </a:pPr>
            <a:r>
              <a:rPr kumimoji="1" lang="ja-JP" altLang="en-US" sz="1200">
                <a:latin typeface="MS UI Gothic" panose="020B0600070205080204" pitchFamily="34" charset="-128"/>
                <a:ea typeface="MS UI Gothic" panose="020B0600070205080204" pitchFamily="34" charset="-128"/>
              </a:rPr>
              <a:t>各拠点ごとの</a:t>
            </a:r>
            <a:r>
              <a:rPr lang="ja-JP" altLang="en-US" sz="1200">
                <a:latin typeface="MS UI Gothic" panose="020B0600070205080204" pitchFamily="34" charset="-128"/>
                <a:ea typeface="MS UI Gothic" panose="020B0600070205080204" pitchFamily="34" charset="-128"/>
              </a:rPr>
              <a:t>想定</a:t>
            </a:r>
            <a:endParaRPr kumimoji="1" lang="en-US" altLang="ja-JP" sz="1200" dirty="0">
              <a:latin typeface="MS UI Gothic" panose="020B0600070205080204" pitchFamily="34" charset="-128"/>
              <a:ea typeface="MS UI Gothic" panose="020B0600070205080204" pitchFamily="34" charset="-128"/>
            </a:endParaRPr>
          </a:p>
          <a:p>
            <a:pPr marL="514350" indent="-514350">
              <a:buFont typeface="+mj-lt"/>
              <a:buAutoNum type="arabicPeriod"/>
            </a:pPr>
            <a:r>
              <a:rPr kumimoji="1" lang="ja-JP" altLang="en-US" sz="1200">
                <a:latin typeface="MS UI Gothic" panose="020B0600070205080204" pitchFamily="34" charset="-128"/>
                <a:ea typeface="MS UI Gothic" panose="020B0600070205080204" pitchFamily="34" charset="-128"/>
              </a:rPr>
              <a:t>重要顧客・重要取引先・協力先の</a:t>
            </a:r>
            <a:r>
              <a:rPr lang="ja-JP" altLang="en-US" sz="1200">
                <a:latin typeface="MS UI Gothic" panose="020B0600070205080204" pitchFamily="34" charset="-128"/>
                <a:ea typeface="MS UI Gothic" panose="020B0600070205080204" pitchFamily="34" charset="-128"/>
              </a:rPr>
              <a:t>被害想定</a:t>
            </a:r>
            <a:endParaRPr kumimoji="1" lang="en-US" altLang="ja-JP" sz="12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200">
                <a:latin typeface="MS UI Gothic" panose="020B0600070205080204" pitchFamily="34" charset="-128"/>
                <a:ea typeface="MS UI Gothic" panose="020B0600070205080204" pitchFamily="34" charset="-128"/>
              </a:rPr>
              <a:t>土地の陥没、傾斜</a:t>
            </a:r>
            <a:endParaRPr kumimoji="1" lang="en-US" altLang="ja-JP" sz="12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200">
                <a:latin typeface="MS UI Gothic" panose="020B0600070205080204" pitchFamily="34" charset="-128"/>
                <a:ea typeface="MS UI Gothic" panose="020B0600070205080204" pitchFamily="34" charset="-128"/>
              </a:rPr>
              <a:t>建物の配管・配線の破損の可能性</a:t>
            </a:r>
            <a:endParaRPr lang="en-US" altLang="ja-JP" sz="12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200">
                <a:latin typeface="MS UI Gothic" panose="020B0600070205080204" pitchFamily="34" charset="-128"/>
                <a:ea typeface="MS UI Gothic" panose="020B0600070205080204" pitchFamily="34" charset="-128"/>
              </a:rPr>
              <a:t>資材、仕掛品、在庫の破損の可能性</a:t>
            </a:r>
            <a:endParaRPr lang="en-US" altLang="ja-JP" sz="12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200">
                <a:latin typeface="MS UI Gothic" panose="020B0600070205080204" pitchFamily="34" charset="-128"/>
                <a:ea typeface="MS UI Gothic" panose="020B0600070205080204" pitchFamily="34" charset="-128"/>
              </a:rPr>
              <a:t>二次災害の可能性</a:t>
            </a:r>
            <a:endParaRPr kumimoji="1" lang="en-US" altLang="ja-JP" sz="12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200">
                <a:latin typeface="MS UI Gothic" panose="020B0600070205080204" pitchFamily="34" charset="-128"/>
                <a:ea typeface="MS UI Gothic" panose="020B0600070205080204" pitchFamily="34" charset="-128"/>
              </a:rPr>
              <a:t>停電・通信手段への影響</a:t>
            </a:r>
            <a:endParaRPr lang="en-US" altLang="ja-JP" sz="12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200">
                <a:latin typeface="MS UI Gothic" panose="020B0600070205080204" pitchFamily="34" charset="-128"/>
                <a:ea typeface="MS UI Gothic" panose="020B0600070205080204" pitchFamily="34" charset="-128"/>
              </a:rPr>
              <a:t>道路交通の麻痺、交通機関の停止</a:t>
            </a:r>
            <a:endParaRPr lang="en-US" altLang="ja-JP" sz="12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200">
                <a:latin typeface="MS UI Gothic" panose="020B0600070205080204" pitchFamily="34" charset="-128"/>
                <a:ea typeface="MS UI Gothic" panose="020B0600070205080204" pitchFamily="34" charset="-128"/>
              </a:rPr>
              <a:t>近くの危険物工場</a:t>
            </a:r>
            <a:endParaRPr lang="en-US" altLang="ja-JP" sz="1200" dirty="0">
              <a:latin typeface="MS UI Gothic" panose="020B0600070205080204" pitchFamily="34" charset="-128"/>
              <a:ea typeface="MS UI Gothic" panose="020B0600070205080204" pitchFamily="34" charset="-128"/>
            </a:endParaRPr>
          </a:p>
          <a:p>
            <a:pPr marL="514350" indent="-514350">
              <a:buFont typeface="+mj-lt"/>
              <a:buAutoNum type="arabicPeriod"/>
            </a:pPr>
            <a:r>
              <a:rPr kumimoji="1" lang="ja-JP" altLang="en-US" sz="1200">
                <a:latin typeface="MS UI Gothic" panose="020B0600070205080204" pitchFamily="34" charset="-128"/>
                <a:ea typeface="MS UI Gothic" panose="020B0600070205080204" pitchFamily="34" charset="-128"/>
              </a:rPr>
              <a:t>セキュリティ喪失による漏洩・盗難・強奪の可能性</a:t>
            </a:r>
          </a:p>
          <a:p>
            <a:endParaRPr kumimoji="1" lang="ja-JP" altLang="en-US"/>
          </a:p>
        </p:txBody>
      </p:sp>
      <p:sp>
        <p:nvSpPr>
          <p:cNvPr id="4" name="スライド番号プレースホルダー 3"/>
          <p:cNvSpPr>
            <a:spLocks noGrp="1"/>
          </p:cNvSpPr>
          <p:nvPr>
            <p:ph type="sldNum" sz="quarter" idx="5"/>
          </p:nvPr>
        </p:nvSpPr>
        <p:spPr/>
        <p:txBody>
          <a:bodyPr/>
          <a:lstStyle/>
          <a:p>
            <a:fld id="{69DA5F4E-C6F8-B746-885C-F364367114B1}" type="slidenum">
              <a:rPr kumimoji="1" lang="ja-JP" altLang="en-US" smtClean="0"/>
              <a:t>39</a:t>
            </a:fld>
            <a:endParaRPr kumimoji="1" lang="ja-JP" altLang="en-US"/>
          </a:p>
        </p:txBody>
      </p:sp>
    </p:spTree>
    <p:extLst>
      <p:ext uri="{BB962C8B-B14F-4D97-AF65-F5344CB8AC3E}">
        <p14:creationId xmlns:p14="http://schemas.microsoft.com/office/powerpoint/2010/main" val="343941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C5A692FB-5E3A-1D49-8686-9A861F34B9B6}" type="slidenum">
              <a:rPr lang="en-US" altLang="ja-JP" smtClean="0"/>
              <a:pPr>
                <a:defRPr/>
              </a:pPr>
              <a:t>46</a:t>
            </a:fld>
            <a:endParaRPr lang="en-US" altLang="ja-JP"/>
          </a:p>
        </p:txBody>
      </p:sp>
    </p:spTree>
    <p:extLst>
      <p:ext uri="{BB962C8B-B14F-4D97-AF65-F5344CB8AC3E}">
        <p14:creationId xmlns:p14="http://schemas.microsoft.com/office/powerpoint/2010/main" val="2325901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E74DA6-F550-054B-B11F-5C2A8C49CDF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4248BB7-2780-0F4C-A083-C95971DCD7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0B424E1-2D41-CA4D-9110-5F3996498C55}"/>
              </a:ext>
            </a:extLst>
          </p:cNvPr>
          <p:cNvSpPr>
            <a:spLocks noGrp="1"/>
          </p:cNvSpPr>
          <p:nvPr>
            <p:ph type="dt" sz="half" idx="10"/>
          </p:nvPr>
        </p:nvSpPr>
        <p:spPr/>
        <p:txBody>
          <a:bodyPr/>
          <a:lstStyle/>
          <a:p>
            <a:fld id="{B7433089-287C-FC4D-A356-B3ED635A9783}" type="datetime1">
              <a:rPr kumimoji="1" lang="ja-JP" altLang="en-US" smtClean="0"/>
              <a:t>2021/8/23</a:t>
            </a:fld>
            <a:endParaRPr kumimoji="1" lang="ja-JP" altLang="en-US"/>
          </a:p>
        </p:txBody>
      </p:sp>
      <p:sp>
        <p:nvSpPr>
          <p:cNvPr id="5" name="フッター プレースホルダー 4">
            <a:extLst>
              <a:ext uri="{FF2B5EF4-FFF2-40B4-BE49-F238E27FC236}">
                <a16:creationId xmlns:a16="http://schemas.microsoft.com/office/drawing/2014/main" id="{C5C64868-D50A-9243-AB54-8BB64C867B5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6BF4DF3-A3EA-D341-BDBE-B6EBA98C823F}"/>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2524721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0C6DF6-9F04-6144-8F62-2C791F570DD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8D1ED0B-9B05-A748-A326-2E6AF0C5DF7A}"/>
              </a:ext>
            </a:extLst>
          </p:cNvPr>
          <p:cNvSpPr>
            <a:spLocks noGrp="1"/>
          </p:cNvSpPr>
          <p:nvPr>
            <p:ph type="body" orient="vert" idx="1"/>
          </p:nvPr>
        </p:nvSpPr>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1E04A19-C7E1-3247-9B27-05E67A9CB14A}"/>
              </a:ext>
            </a:extLst>
          </p:cNvPr>
          <p:cNvSpPr>
            <a:spLocks noGrp="1"/>
          </p:cNvSpPr>
          <p:nvPr>
            <p:ph type="dt" sz="half" idx="10"/>
          </p:nvPr>
        </p:nvSpPr>
        <p:spPr/>
        <p:txBody>
          <a:bodyPr/>
          <a:lstStyle/>
          <a:p>
            <a:fld id="{E8EE0A89-044F-9E45-BAC5-C5070B751087}" type="datetime1">
              <a:rPr kumimoji="1" lang="ja-JP" altLang="en-US" smtClean="0"/>
              <a:t>2021/8/23</a:t>
            </a:fld>
            <a:endParaRPr kumimoji="1" lang="ja-JP" altLang="en-US"/>
          </a:p>
        </p:txBody>
      </p:sp>
      <p:sp>
        <p:nvSpPr>
          <p:cNvPr id="5" name="フッター プレースホルダー 4">
            <a:extLst>
              <a:ext uri="{FF2B5EF4-FFF2-40B4-BE49-F238E27FC236}">
                <a16:creationId xmlns:a16="http://schemas.microsoft.com/office/drawing/2014/main" id="{BAD08D60-4F30-7344-B43E-2BC5236C067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C0AD2FF-718B-6944-A973-292061A7740D}"/>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3519934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9DE4F8B-2C4B-2649-926F-EC942A36DBE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9C4C58B-4D8C-0041-BC41-DDB6CCDB3262}"/>
              </a:ext>
            </a:extLst>
          </p:cNvPr>
          <p:cNvSpPr>
            <a:spLocks noGrp="1"/>
          </p:cNvSpPr>
          <p:nvPr>
            <p:ph type="body" orient="vert" idx="1"/>
          </p:nvPr>
        </p:nvSpPr>
        <p:spPr>
          <a:xfrm>
            <a:off x="838200" y="365125"/>
            <a:ext cx="7734300" cy="5811838"/>
          </a:xfrm>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A44AEBD-DDCB-2248-A4FF-1C1E98CACE10}"/>
              </a:ext>
            </a:extLst>
          </p:cNvPr>
          <p:cNvSpPr>
            <a:spLocks noGrp="1"/>
          </p:cNvSpPr>
          <p:nvPr>
            <p:ph type="dt" sz="half" idx="10"/>
          </p:nvPr>
        </p:nvSpPr>
        <p:spPr/>
        <p:txBody>
          <a:bodyPr/>
          <a:lstStyle/>
          <a:p>
            <a:fld id="{0FE615E3-0E69-2347-B335-E5A75F3711EB}" type="datetime1">
              <a:rPr kumimoji="1" lang="ja-JP" altLang="en-US" smtClean="0"/>
              <a:t>2021/8/23</a:t>
            </a:fld>
            <a:endParaRPr kumimoji="1" lang="ja-JP" altLang="en-US"/>
          </a:p>
        </p:txBody>
      </p:sp>
      <p:sp>
        <p:nvSpPr>
          <p:cNvPr id="5" name="フッター プレースホルダー 4">
            <a:extLst>
              <a:ext uri="{FF2B5EF4-FFF2-40B4-BE49-F238E27FC236}">
                <a16:creationId xmlns:a16="http://schemas.microsoft.com/office/drawing/2014/main" id="{DC2979BB-F654-9D41-90C4-F6679A8C201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14938EB-B034-164F-BAA1-65B2DCBE4132}"/>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75554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4E78CC-2401-7A4C-AA70-5C419F80E98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DE57BC9-2316-8A48-8BAF-9595EFFD97BC}"/>
              </a:ext>
            </a:extLst>
          </p:cNvPr>
          <p:cNvSpPr>
            <a:spLocks noGrp="1"/>
          </p:cNvSpPr>
          <p:nvPr>
            <p:ph idx="1"/>
          </p:nvPr>
        </p:nvSpPr>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EEC2A05-DA52-1549-A93A-75CA7BE4887C}"/>
              </a:ext>
            </a:extLst>
          </p:cNvPr>
          <p:cNvSpPr>
            <a:spLocks noGrp="1"/>
          </p:cNvSpPr>
          <p:nvPr>
            <p:ph type="dt" sz="half" idx="10"/>
          </p:nvPr>
        </p:nvSpPr>
        <p:spPr/>
        <p:txBody>
          <a:bodyPr/>
          <a:lstStyle/>
          <a:p>
            <a:fld id="{6C4C0BB5-82EB-8647-8D83-A74100F976D6}" type="datetime1">
              <a:rPr kumimoji="1" lang="ja-JP" altLang="en-US" smtClean="0"/>
              <a:t>2021/8/23</a:t>
            </a:fld>
            <a:endParaRPr kumimoji="1" lang="ja-JP" altLang="en-US"/>
          </a:p>
        </p:txBody>
      </p:sp>
      <p:sp>
        <p:nvSpPr>
          <p:cNvPr id="5" name="フッター プレースホルダー 4">
            <a:extLst>
              <a:ext uri="{FF2B5EF4-FFF2-40B4-BE49-F238E27FC236}">
                <a16:creationId xmlns:a16="http://schemas.microsoft.com/office/drawing/2014/main" id="{FB2E0E8B-0570-CE40-B9EA-52AEA76F4A8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74AF25-E964-B844-B70D-76FE216B8F4B}"/>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1716601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983BDC-50D3-2049-BDD9-7C7BAEEE3B0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C9250B5-8545-EE4D-AFB5-B1BB862E33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CDBECB9-2DB9-E442-88C1-94788950C5F6}"/>
              </a:ext>
            </a:extLst>
          </p:cNvPr>
          <p:cNvSpPr>
            <a:spLocks noGrp="1"/>
          </p:cNvSpPr>
          <p:nvPr>
            <p:ph type="dt" sz="half" idx="10"/>
          </p:nvPr>
        </p:nvSpPr>
        <p:spPr/>
        <p:txBody>
          <a:bodyPr/>
          <a:lstStyle/>
          <a:p>
            <a:fld id="{49FFE9B3-9BC2-2B4B-A5B5-998BDE4EEE15}" type="datetime1">
              <a:rPr kumimoji="1" lang="ja-JP" altLang="en-US" smtClean="0"/>
              <a:t>2021/8/23</a:t>
            </a:fld>
            <a:endParaRPr kumimoji="1" lang="ja-JP" altLang="en-US"/>
          </a:p>
        </p:txBody>
      </p:sp>
      <p:sp>
        <p:nvSpPr>
          <p:cNvPr id="5" name="フッター プレースホルダー 4">
            <a:extLst>
              <a:ext uri="{FF2B5EF4-FFF2-40B4-BE49-F238E27FC236}">
                <a16:creationId xmlns:a16="http://schemas.microsoft.com/office/drawing/2014/main" id="{F8F17DC3-4500-AC4B-9241-2711328D21A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05B59EB-A36E-E540-9C33-C1C26382FFF4}"/>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1116469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5DA340-236B-B64D-8289-F0107D2BBBF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7463524-7924-2049-9CF8-8B749D8D28A7}"/>
              </a:ext>
            </a:extLst>
          </p:cNvPr>
          <p:cNvSpPr>
            <a:spLocks noGrp="1"/>
          </p:cNvSpPr>
          <p:nvPr>
            <p:ph sz="half" idx="1"/>
          </p:nvPr>
        </p:nvSpPr>
        <p:spPr>
          <a:xfrm>
            <a:off x="838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F9E27E3-615F-E24F-8101-38EAF32191FD}"/>
              </a:ext>
            </a:extLst>
          </p:cNvPr>
          <p:cNvSpPr>
            <a:spLocks noGrp="1"/>
          </p:cNvSpPr>
          <p:nvPr>
            <p:ph sz="half" idx="2"/>
          </p:nvPr>
        </p:nvSpPr>
        <p:spPr>
          <a:xfrm>
            <a:off x="6172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9A162E1-0BA9-F94F-937B-16B19D3577B6}"/>
              </a:ext>
            </a:extLst>
          </p:cNvPr>
          <p:cNvSpPr>
            <a:spLocks noGrp="1"/>
          </p:cNvSpPr>
          <p:nvPr>
            <p:ph type="dt" sz="half" idx="10"/>
          </p:nvPr>
        </p:nvSpPr>
        <p:spPr/>
        <p:txBody>
          <a:bodyPr/>
          <a:lstStyle/>
          <a:p>
            <a:fld id="{39F8551B-8CDE-6247-97A6-46952E347A12}" type="datetime1">
              <a:rPr kumimoji="1" lang="ja-JP" altLang="en-US" smtClean="0"/>
              <a:t>2021/8/23</a:t>
            </a:fld>
            <a:endParaRPr kumimoji="1" lang="ja-JP" altLang="en-US"/>
          </a:p>
        </p:txBody>
      </p:sp>
      <p:sp>
        <p:nvSpPr>
          <p:cNvPr id="6" name="フッター プレースホルダー 5">
            <a:extLst>
              <a:ext uri="{FF2B5EF4-FFF2-40B4-BE49-F238E27FC236}">
                <a16:creationId xmlns:a16="http://schemas.microsoft.com/office/drawing/2014/main" id="{1B8C878E-547A-4B46-93B7-A9F133CB4DF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E45D1CA-8579-C140-80A2-0BA18C40898B}"/>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1480154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E124B0-0306-294A-94A9-DB1F5FB3F8F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20166B6-4B0C-6045-8F7B-33F49A6790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D9B41BB-ED4F-AE4C-9E55-F9A9B621D38E}"/>
              </a:ext>
            </a:extLst>
          </p:cNvPr>
          <p:cNvSpPr>
            <a:spLocks noGrp="1"/>
          </p:cNvSpPr>
          <p:nvPr>
            <p:ph sz="half" idx="2"/>
          </p:nvPr>
        </p:nvSpPr>
        <p:spPr>
          <a:xfrm>
            <a:off x="839788" y="2505075"/>
            <a:ext cx="5157787"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7561740-04A0-9247-8E1A-1B54F6FA1B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コンテンツ プレースホルダー 5">
            <a:extLst>
              <a:ext uri="{FF2B5EF4-FFF2-40B4-BE49-F238E27FC236}">
                <a16:creationId xmlns:a16="http://schemas.microsoft.com/office/drawing/2014/main" id="{2D9C0E4B-272F-F94E-BB4A-6FBC6021069C}"/>
              </a:ext>
            </a:extLst>
          </p:cNvPr>
          <p:cNvSpPr>
            <a:spLocks noGrp="1"/>
          </p:cNvSpPr>
          <p:nvPr>
            <p:ph sz="quarter" idx="4"/>
          </p:nvPr>
        </p:nvSpPr>
        <p:spPr>
          <a:xfrm>
            <a:off x="6172200" y="2505075"/>
            <a:ext cx="5183188"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5A48B36-4AFA-4544-8F99-82F3A3F9F073}"/>
              </a:ext>
            </a:extLst>
          </p:cNvPr>
          <p:cNvSpPr>
            <a:spLocks noGrp="1"/>
          </p:cNvSpPr>
          <p:nvPr>
            <p:ph type="dt" sz="half" idx="10"/>
          </p:nvPr>
        </p:nvSpPr>
        <p:spPr/>
        <p:txBody>
          <a:bodyPr/>
          <a:lstStyle/>
          <a:p>
            <a:fld id="{A71FD61E-146E-894B-8FA5-394FFD4B9F0F}" type="datetime1">
              <a:rPr kumimoji="1" lang="ja-JP" altLang="en-US" smtClean="0"/>
              <a:t>2021/8/23</a:t>
            </a:fld>
            <a:endParaRPr kumimoji="1" lang="ja-JP" altLang="en-US"/>
          </a:p>
        </p:txBody>
      </p:sp>
      <p:sp>
        <p:nvSpPr>
          <p:cNvPr id="8" name="フッター プレースホルダー 7">
            <a:extLst>
              <a:ext uri="{FF2B5EF4-FFF2-40B4-BE49-F238E27FC236}">
                <a16:creationId xmlns:a16="http://schemas.microsoft.com/office/drawing/2014/main" id="{FF9C5895-7BDD-7840-86E6-59B4F9197DE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8F5275E-BFA6-994C-B860-613245F0E698}"/>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1991281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AC7A08-4E76-2443-8306-62E823B7820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0078F23-6C32-1E45-842D-B711FD22D90A}"/>
              </a:ext>
            </a:extLst>
          </p:cNvPr>
          <p:cNvSpPr>
            <a:spLocks noGrp="1"/>
          </p:cNvSpPr>
          <p:nvPr>
            <p:ph type="dt" sz="half" idx="10"/>
          </p:nvPr>
        </p:nvSpPr>
        <p:spPr/>
        <p:txBody>
          <a:bodyPr/>
          <a:lstStyle/>
          <a:p>
            <a:fld id="{DE529DF4-B283-244E-A8AE-A1519032FA39}" type="datetime1">
              <a:rPr kumimoji="1" lang="ja-JP" altLang="en-US" smtClean="0"/>
              <a:t>2021/8/23</a:t>
            </a:fld>
            <a:endParaRPr kumimoji="1" lang="ja-JP" altLang="en-US"/>
          </a:p>
        </p:txBody>
      </p:sp>
      <p:sp>
        <p:nvSpPr>
          <p:cNvPr id="4" name="フッター プレースホルダー 3">
            <a:extLst>
              <a:ext uri="{FF2B5EF4-FFF2-40B4-BE49-F238E27FC236}">
                <a16:creationId xmlns:a16="http://schemas.microsoft.com/office/drawing/2014/main" id="{00A4B3D4-3751-C34A-9F1F-E45268521EB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474B6E2-98BA-CC4B-AF05-865CF4CF6F34}"/>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1988317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6E86BDC-185B-2845-8500-459CE5465854}"/>
              </a:ext>
            </a:extLst>
          </p:cNvPr>
          <p:cNvSpPr>
            <a:spLocks noGrp="1"/>
          </p:cNvSpPr>
          <p:nvPr>
            <p:ph type="dt" sz="half" idx="10"/>
          </p:nvPr>
        </p:nvSpPr>
        <p:spPr/>
        <p:txBody>
          <a:bodyPr/>
          <a:lstStyle/>
          <a:p>
            <a:fld id="{19015446-97BF-2740-A686-C7474A4D742B}" type="datetime1">
              <a:rPr kumimoji="1" lang="ja-JP" altLang="en-US" smtClean="0"/>
              <a:t>2021/8/23</a:t>
            </a:fld>
            <a:endParaRPr kumimoji="1" lang="ja-JP" altLang="en-US"/>
          </a:p>
        </p:txBody>
      </p:sp>
      <p:sp>
        <p:nvSpPr>
          <p:cNvPr id="3" name="フッター プレースホルダー 2">
            <a:extLst>
              <a:ext uri="{FF2B5EF4-FFF2-40B4-BE49-F238E27FC236}">
                <a16:creationId xmlns:a16="http://schemas.microsoft.com/office/drawing/2014/main" id="{6B602AAB-236E-674E-9068-7F2D831A8C2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8545D7E-0666-D44C-A1E4-AA57B3967D08}"/>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3639201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FAA3C8-70C9-CB46-8371-046F85A4B9B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C419040-9220-DA42-B5A0-F3759CA5C1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BD23BAE-54A3-8349-89FC-3DCCD3EE88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670D6E4-92DA-624E-A3CD-A0786E95C8AE}"/>
              </a:ext>
            </a:extLst>
          </p:cNvPr>
          <p:cNvSpPr>
            <a:spLocks noGrp="1"/>
          </p:cNvSpPr>
          <p:nvPr>
            <p:ph type="dt" sz="half" idx="10"/>
          </p:nvPr>
        </p:nvSpPr>
        <p:spPr/>
        <p:txBody>
          <a:bodyPr/>
          <a:lstStyle/>
          <a:p>
            <a:fld id="{8FABE10D-F665-DC40-808C-DFA7A24C622E}" type="datetime1">
              <a:rPr kumimoji="1" lang="ja-JP" altLang="en-US" smtClean="0"/>
              <a:t>2021/8/23</a:t>
            </a:fld>
            <a:endParaRPr kumimoji="1" lang="ja-JP" altLang="en-US"/>
          </a:p>
        </p:txBody>
      </p:sp>
      <p:sp>
        <p:nvSpPr>
          <p:cNvPr id="6" name="フッター プレースホルダー 5">
            <a:extLst>
              <a:ext uri="{FF2B5EF4-FFF2-40B4-BE49-F238E27FC236}">
                <a16:creationId xmlns:a16="http://schemas.microsoft.com/office/drawing/2014/main" id="{8A42B830-A714-5E46-BD77-A1861B67668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5316563-4B9E-BF4A-8D2E-7321392159E8}"/>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2134046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5F48C8-E110-A349-B4D9-CF01B5AB113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B878814-5ECE-974F-8BE8-B718294749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626B258-ACA6-0946-8723-AAD7FB3DC3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3686168-D0F8-A24B-83D2-77F3ABEE93F0}"/>
              </a:ext>
            </a:extLst>
          </p:cNvPr>
          <p:cNvSpPr>
            <a:spLocks noGrp="1"/>
          </p:cNvSpPr>
          <p:nvPr>
            <p:ph type="dt" sz="half" idx="10"/>
          </p:nvPr>
        </p:nvSpPr>
        <p:spPr/>
        <p:txBody>
          <a:bodyPr/>
          <a:lstStyle/>
          <a:p>
            <a:fld id="{ADB16F9A-468D-6940-9805-0BA97955C78C}" type="datetime1">
              <a:rPr kumimoji="1" lang="ja-JP" altLang="en-US" smtClean="0"/>
              <a:t>2021/8/23</a:t>
            </a:fld>
            <a:endParaRPr kumimoji="1" lang="ja-JP" altLang="en-US"/>
          </a:p>
        </p:txBody>
      </p:sp>
      <p:sp>
        <p:nvSpPr>
          <p:cNvPr id="6" name="フッター プレースホルダー 5">
            <a:extLst>
              <a:ext uri="{FF2B5EF4-FFF2-40B4-BE49-F238E27FC236}">
                <a16:creationId xmlns:a16="http://schemas.microsoft.com/office/drawing/2014/main" id="{AB82D080-F342-2F4D-810E-44603DE1715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0D822CE-9DF7-2141-82F4-8DABFFEC6BE0}"/>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1604855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D5DA775-C034-7C49-98A2-54746F5D0E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C2B2614-6397-9E40-9B7F-ABD664F41B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AF67BB0-A76B-4745-ACA4-40B8BA46A6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4EFDB7-D673-B44B-8B04-41809AA9BFBE}" type="datetime1">
              <a:rPr kumimoji="1" lang="ja-JP" altLang="en-US" smtClean="0"/>
              <a:t>2021/8/23</a:t>
            </a:fld>
            <a:endParaRPr kumimoji="1" lang="ja-JP" altLang="en-US"/>
          </a:p>
        </p:txBody>
      </p:sp>
      <p:sp>
        <p:nvSpPr>
          <p:cNvPr id="5" name="フッター プレースホルダー 4">
            <a:extLst>
              <a:ext uri="{FF2B5EF4-FFF2-40B4-BE49-F238E27FC236}">
                <a16:creationId xmlns:a16="http://schemas.microsoft.com/office/drawing/2014/main" id="{8FEC2E2F-69EC-2642-AD11-4E36045CC5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34E69B1-5583-D442-BC85-9D60DF1438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1294786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3.nhk.or.jp/news/special/saigai/natural-disaster/natural-disaster_03.html" TargetMode="Externa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hyperlink" Target="https://www.mhlw.go.jp/stf/seisakunitsuite/bunya/hukushi_kaigo/kaigo_koureisha/douga_00002.html" TargetMode="External"/><Relationship Id="rId5" Type="http://schemas.openxmlformats.org/officeDocument/2006/relationships/hyperlink" Target="file:////Users/taishin/Documents/07&#38450;&#28797;BCP&#12510;&#12491;&#12517;&#12450;&#12523;&#39006;/&#20171;&#35703;BCP/&#20171;&#35703;BCP&#12467;&#12525;&#12490;&#32232;&#12459;&#12441;&#12452;&#12488;&#12441;&#12521;&#12452;&#12531;2020&#24180;.pdf" TargetMode="External"/><Relationship Id="rId4" Type="http://schemas.openxmlformats.org/officeDocument/2006/relationships/hyperlink" Target="file:////Users/taishin/Documents/07&#38450;&#28797;BCP&#12510;&#12491;&#12517;&#12450;&#12523;&#39006;/&#20171;&#35703;BCP/&#20171;&#35703;BCP&#33258;&#28982;&#28797;&#23475;&#32232;&#12459;&#12441;&#12452;&#12488;&#12441;&#12521;&#12452;&#12531;2020&#24180;.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mhlw.go.jp/stf/seisakunitsuite/bunya/0000121431_00089.html" TargetMode="External"/><Relationship Id="rId2" Type="http://schemas.openxmlformats.org/officeDocument/2006/relationships/image" Target="../media/image25.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j-shis.bosai.go.jp/map/" TargetMode="Externa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disaportal.gsi.go.jp/index.html"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eb-gis.pref.shimane.lg.jp/shimane/Portal" TargetMode="External"/><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zero-energy.jp/hojyokin-ichiran-2021/2021-saigai-i-infra/" TargetMode="External"/><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dxbase.diamond.jp/collaboration/business-chat/chat-tools/#%E2%91%A0%E3%83%81%E3%83%A3%E3%83%83%E3%83%88%E3%82%84SNS%E3%81%AB%E6%85%A3%E3%82%8C%E3%81%A6%E3%81%84%E3%82%8B%E4%BA%BA%E5%90%91%E3%81%91%E3%80%8Cslack%E3%80%8D" TargetMode="External"/><Relationship Id="rId7" Type="http://schemas.openxmlformats.org/officeDocument/2006/relationships/hyperlink" Target="https://dxbase.diamond.jp/collaboration/business-chat/chat-tools/#%E2%91%A4%E7%A4%BE%E5%86%85%E7%B5%84%E7%B9%94%E3%82%92%E8%B6%85%E3%81%88%E3%81%9F%E4%BA%BA%E9%96%93%E9%96%A2%E4%BF%82%E3%81%8C%E5%BA%83%E3%81%8C%E3%82%8B%E3%80%8CWorkplace%E3%80%8D" TargetMode="External"/><Relationship Id="rId2" Type="http://schemas.openxmlformats.org/officeDocument/2006/relationships/hyperlink" Target="https://dxbase.diamond.jp/collaboration/business-chat/chat-tools/#2%E3%80%805%E5%A4%A7%E3%81%8A%E3%81%99%E3%81%99%E3%82%81%E3%81%AE%E3%83%93%E3%82%B8%E3%83%8D%E3%82%B9%E3%83%81%E3%83%A3%E3%83%83%E3%83%88" TargetMode="External"/><Relationship Id="rId1" Type="http://schemas.openxmlformats.org/officeDocument/2006/relationships/slideLayout" Target="../slideLayouts/slideLayout2.xml"/><Relationship Id="rId6" Type="http://schemas.openxmlformats.org/officeDocument/2006/relationships/hyperlink" Target="https://dxbase.diamond.jp/collaboration/business-chat/chat-tools/#%E2%91%A3Office365%E5%88%A9%E7%94%A8%E3%81%AA%E3%82%89%E4%B8%80%E6%8A%9E%E3%80%8CMicrosoft_Teams%E3%80%8D" TargetMode="External"/><Relationship Id="rId5" Type="http://schemas.openxmlformats.org/officeDocument/2006/relationships/hyperlink" Target="https://dxbase.diamond.jp/collaboration/business-chat/chat-tools/#%E2%91%A2%E6%97%A2%E8%AA%AD%E6%A9%9F%E8%83%BD%E3%81%8C%E6%9C%80%E5%A4%A7%E3%81%AE%E7%89%B9%E5%BE%B4%E3%80%8CLINE_WORKS%E3%80%8D" TargetMode="External"/><Relationship Id="rId4" Type="http://schemas.openxmlformats.org/officeDocument/2006/relationships/hyperlink" Target="https://dxbase.diamond.jp/collaboration/business-chat/chat-tools/#%E2%91%A1%E6%89%8B%E9%A0%83%E3%81%AA%E4%BE%A1%E6%A0%BC%E3%81%AE%E5%9B%BD%E7%94%A3%E3%83%84%E3%83%BC%E3%83%AB%E3%80%8CChatwork%E3%80%8D"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tokyo-np.co.jp/article/42671" TargetMode="External"/><Relationship Id="rId7" Type="http://schemas.openxmlformats.org/officeDocument/2006/relationships/hyperlink" Target="https://www.pref.shimane.lg.jp/bousai_info/bousai/bousai/bosai_shiryo/jishin_tunami_higaisoutei_houkokusyo_gaiyou.data/houkokusyo_gaiyouban.pdf" TargetMode="External"/><Relationship Id="rId2" Type="http://schemas.openxmlformats.org/officeDocument/2006/relationships/hyperlink" Target="https://www.yokohama-ri.co.jp/rouzin_hoken24/pdf/jigyosha_hikei.pdf" TargetMode="External"/><Relationship Id="rId1" Type="http://schemas.openxmlformats.org/officeDocument/2006/relationships/slideLayout" Target="../slideLayouts/slideLayout2.xml"/><Relationship Id="rId6" Type="http://schemas.openxmlformats.org/officeDocument/2006/relationships/hyperlink" Target="https://www.pref.shimane.lg.jp/medical/fukushi/chiiki/syakaihukushi/houjin_service/00information.data/041saigai.pdf?site=sp" TargetMode="External"/><Relationship Id="rId5" Type="http://schemas.openxmlformats.org/officeDocument/2006/relationships/hyperlink" Target="https://www.pref.shimane.lg.jp/bousai_info/bousai/bousai/bosai_shiryo/shimanebosaimail.html" TargetMode="External"/><Relationship Id="rId4" Type="http://schemas.openxmlformats.org/officeDocument/2006/relationships/hyperlink" Target="https://www1.city.matsue.shimane.jp/anzen/bousai/saigaijouho/bousaimail02.html"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EB48B0-E36D-8B42-80A5-78B1C60D4612}"/>
              </a:ext>
            </a:extLst>
          </p:cNvPr>
          <p:cNvSpPr>
            <a:spLocks noGrp="1"/>
          </p:cNvSpPr>
          <p:nvPr>
            <p:ph type="ctrTitle"/>
          </p:nvPr>
        </p:nvSpPr>
        <p:spPr>
          <a:xfrm>
            <a:off x="1524000" y="127000"/>
            <a:ext cx="9144000" cy="827207"/>
          </a:xfrm>
        </p:spPr>
        <p:txBody>
          <a:bodyPr anchor="ctr">
            <a:noAutofit/>
          </a:bodyPr>
          <a:lstStyle/>
          <a:p>
            <a:r>
              <a:rPr kumimoji="1" lang="ja-JP" altLang="en-US" sz="4400"/>
              <a:t>介護</a:t>
            </a:r>
            <a:r>
              <a:rPr kumimoji="1" lang="en-US" altLang="ja-JP" sz="4400" dirty="0"/>
              <a:t>BCP</a:t>
            </a:r>
            <a:endParaRPr kumimoji="1" lang="ja-JP" altLang="en-US" sz="4400"/>
          </a:p>
        </p:txBody>
      </p:sp>
      <p:sp>
        <p:nvSpPr>
          <p:cNvPr id="3" name="字幕 2">
            <a:extLst>
              <a:ext uri="{FF2B5EF4-FFF2-40B4-BE49-F238E27FC236}">
                <a16:creationId xmlns:a16="http://schemas.microsoft.com/office/drawing/2014/main" id="{89F9DC76-5A35-D045-A6CF-41D84D4C6C9D}"/>
              </a:ext>
            </a:extLst>
          </p:cNvPr>
          <p:cNvSpPr>
            <a:spLocks noGrp="1"/>
          </p:cNvSpPr>
          <p:nvPr>
            <p:ph type="subTitle" idx="1"/>
          </p:nvPr>
        </p:nvSpPr>
        <p:spPr>
          <a:xfrm>
            <a:off x="1524000" y="6516741"/>
            <a:ext cx="9144000" cy="466344"/>
          </a:xfrm>
        </p:spPr>
        <p:txBody>
          <a:bodyPr/>
          <a:lstStyle/>
          <a:p>
            <a:r>
              <a:rPr kumimoji="1" lang="ja-JP" altLang="en-US"/>
              <a:t>株式会社</a:t>
            </a:r>
            <a:r>
              <a:rPr kumimoji="1" lang="en-US" altLang="ja-JP" dirty="0"/>
              <a:t>BCPJAPAN </a:t>
            </a:r>
            <a:r>
              <a:rPr kumimoji="1" lang="ja-JP" altLang="en-US"/>
              <a:t>代表取締役山口泰信</a:t>
            </a:r>
          </a:p>
        </p:txBody>
      </p:sp>
      <p:sp>
        <p:nvSpPr>
          <p:cNvPr id="4" name="スライド番号プレースホルダー 3">
            <a:extLst>
              <a:ext uri="{FF2B5EF4-FFF2-40B4-BE49-F238E27FC236}">
                <a16:creationId xmlns:a16="http://schemas.microsoft.com/office/drawing/2014/main" id="{532D0401-EB4F-124D-AF67-B29AC5DA76C6}"/>
              </a:ext>
            </a:extLst>
          </p:cNvPr>
          <p:cNvSpPr>
            <a:spLocks noGrp="1"/>
          </p:cNvSpPr>
          <p:nvPr>
            <p:ph type="sldNum" sz="quarter" idx="12"/>
          </p:nvPr>
        </p:nvSpPr>
        <p:spPr/>
        <p:txBody>
          <a:bodyPr/>
          <a:lstStyle/>
          <a:p>
            <a:fld id="{3DC82251-0E89-0045-A243-E26D74769001}" type="slidenum">
              <a:rPr kumimoji="1" lang="ja-JP" altLang="en-US" smtClean="0"/>
              <a:t>1</a:t>
            </a:fld>
            <a:endParaRPr kumimoji="1" lang="ja-JP" altLang="en-US"/>
          </a:p>
        </p:txBody>
      </p:sp>
      <p:pic>
        <p:nvPicPr>
          <p:cNvPr id="5" name="図 4">
            <a:extLst>
              <a:ext uri="{FF2B5EF4-FFF2-40B4-BE49-F238E27FC236}">
                <a16:creationId xmlns:a16="http://schemas.microsoft.com/office/drawing/2014/main" id="{ABE35592-7532-0448-94BA-2A75CD91CB9F}"/>
              </a:ext>
            </a:extLst>
          </p:cNvPr>
          <p:cNvPicPr>
            <a:picLocks noChangeAspect="1"/>
          </p:cNvPicPr>
          <p:nvPr/>
        </p:nvPicPr>
        <p:blipFill>
          <a:blip r:embed="rId3"/>
          <a:stretch>
            <a:fillRect/>
          </a:stretch>
        </p:blipFill>
        <p:spPr>
          <a:xfrm>
            <a:off x="34506" y="850688"/>
            <a:ext cx="12100582" cy="5619121"/>
          </a:xfrm>
          <a:prstGeom prst="rect">
            <a:avLst/>
          </a:prstGeom>
        </p:spPr>
      </p:pic>
    </p:spTree>
    <p:extLst>
      <p:ext uri="{BB962C8B-B14F-4D97-AF65-F5344CB8AC3E}">
        <p14:creationId xmlns:p14="http://schemas.microsoft.com/office/powerpoint/2010/main" val="3118175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9E838733-B427-8A4E-97FE-4E027C644F1D}"/>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3" name="スライド番号プレースホルダー 2">
            <a:extLst>
              <a:ext uri="{FF2B5EF4-FFF2-40B4-BE49-F238E27FC236}">
                <a16:creationId xmlns:a16="http://schemas.microsoft.com/office/drawing/2014/main" id="{0968BEE0-F84E-CA49-8202-DD6C3E175F8C}"/>
              </a:ext>
            </a:extLst>
          </p:cNvPr>
          <p:cNvSpPr>
            <a:spLocks noGrp="1"/>
          </p:cNvSpPr>
          <p:nvPr>
            <p:ph type="sldNum" sz="quarter" idx="12"/>
          </p:nvPr>
        </p:nvSpPr>
        <p:spPr/>
        <p:txBody>
          <a:bodyPr/>
          <a:lstStyle/>
          <a:p>
            <a:fld id="{5C8FD7CE-B326-374D-9928-B40B903A20BC}" type="slidenum">
              <a:rPr kumimoji="1" lang="ja-JP" altLang="en-US" smtClean="0"/>
              <a:t>10</a:t>
            </a:fld>
            <a:endParaRPr kumimoji="1" lang="ja-JP" altLang="en-US"/>
          </a:p>
        </p:txBody>
      </p:sp>
      <p:pic>
        <p:nvPicPr>
          <p:cNvPr id="5" name="図 4">
            <a:extLst>
              <a:ext uri="{FF2B5EF4-FFF2-40B4-BE49-F238E27FC236}">
                <a16:creationId xmlns:a16="http://schemas.microsoft.com/office/drawing/2014/main" id="{FC705579-8841-194D-BFC5-2DD065E4EEDE}"/>
              </a:ext>
            </a:extLst>
          </p:cNvPr>
          <p:cNvPicPr>
            <a:picLocks noChangeAspect="1"/>
          </p:cNvPicPr>
          <p:nvPr/>
        </p:nvPicPr>
        <p:blipFill>
          <a:blip r:embed="rId2"/>
          <a:stretch>
            <a:fillRect/>
          </a:stretch>
        </p:blipFill>
        <p:spPr>
          <a:xfrm>
            <a:off x="1866900" y="88416"/>
            <a:ext cx="7340600" cy="6248400"/>
          </a:xfrm>
          <a:prstGeom prst="rect">
            <a:avLst/>
          </a:prstGeom>
        </p:spPr>
      </p:pic>
      <p:sp>
        <p:nvSpPr>
          <p:cNvPr id="6" name="円形吹き出し 5">
            <a:extLst>
              <a:ext uri="{FF2B5EF4-FFF2-40B4-BE49-F238E27FC236}">
                <a16:creationId xmlns:a16="http://schemas.microsoft.com/office/drawing/2014/main" id="{18F4CBF7-2616-9249-8BBD-774FD0A93F26}"/>
              </a:ext>
            </a:extLst>
          </p:cNvPr>
          <p:cNvSpPr/>
          <p:nvPr/>
        </p:nvSpPr>
        <p:spPr>
          <a:xfrm>
            <a:off x="8807386" y="206947"/>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台風</a:t>
            </a:r>
            <a:endParaRPr lang="en-US" altLang="ja-JP" sz="2400" dirty="0"/>
          </a:p>
          <a:p>
            <a:pPr algn="ctr"/>
            <a:r>
              <a:rPr lang="ja-JP" altLang="en-US" sz="2400"/>
              <a:t>洪水</a:t>
            </a:r>
            <a:endParaRPr lang="en-US" altLang="ja-JP" sz="2400" dirty="0"/>
          </a:p>
        </p:txBody>
      </p:sp>
    </p:spTree>
    <p:extLst>
      <p:ext uri="{BB962C8B-B14F-4D97-AF65-F5344CB8AC3E}">
        <p14:creationId xmlns:p14="http://schemas.microsoft.com/office/powerpoint/2010/main" val="1142866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A3C04E-1794-48D3-B1AA-DEB5FA8C57E5}"/>
              </a:ext>
            </a:extLst>
          </p:cNvPr>
          <p:cNvSpPr>
            <a:spLocks noGrp="1"/>
          </p:cNvSpPr>
          <p:nvPr>
            <p:ph type="title"/>
          </p:nvPr>
        </p:nvSpPr>
        <p:spPr>
          <a:xfrm>
            <a:off x="1623639" y="220135"/>
            <a:ext cx="2770534" cy="985181"/>
          </a:xfrm>
        </p:spPr>
        <p:txBody>
          <a:bodyPr>
            <a:normAutofit fontScale="90000"/>
          </a:bodyPr>
          <a:lstStyle/>
          <a:p>
            <a:r>
              <a:rPr kumimoji="1" lang="en-US" altLang="ja-JP" dirty="0"/>
              <a:t>2021</a:t>
            </a:r>
            <a:r>
              <a:rPr kumimoji="1" lang="ja-JP" altLang="en-US" dirty="0"/>
              <a:t>年</a:t>
            </a:r>
            <a:r>
              <a:rPr kumimoji="1" lang="en-US" altLang="ja-JP" dirty="0"/>
              <a:t>1</a:t>
            </a:r>
            <a:r>
              <a:rPr kumimoji="1" lang="ja-JP" altLang="en-US" dirty="0"/>
              <a:t>月</a:t>
            </a:r>
            <a:r>
              <a:rPr lang="en-US" altLang="ja-JP" dirty="0"/>
              <a:t>9</a:t>
            </a:r>
            <a:r>
              <a:rPr kumimoji="1" lang="ja-JP" altLang="en-US" dirty="0"/>
              <a:t>日</a:t>
            </a:r>
          </a:p>
        </p:txBody>
      </p:sp>
      <p:sp>
        <p:nvSpPr>
          <p:cNvPr id="3" name="コンテンツ プレースホルダー 2">
            <a:extLst>
              <a:ext uri="{FF2B5EF4-FFF2-40B4-BE49-F238E27FC236}">
                <a16:creationId xmlns:a16="http://schemas.microsoft.com/office/drawing/2014/main" id="{AC7AD368-08DB-4D82-AFB4-D924CB3FB78C}"/>
              </a:ext>
            </a:extLst>
          </p:cNvPr>
          <p:cNvSpPr>
            <a:spLocks noGrp="1"/>
          </p:cNvSpPr>
          <p:nvPr>
            <p:ph idx="1"/>
          </p:nvPr>
        </p:nvSpPr>
        <p:spPr>
          <a:xfrm>
            <a:off x="4493812" y="220134"/>
            <a:ext cx="3938988" cy="1772032"/>
          </a:xfrm>
        </p:spPr>
        <p:txBody>
          <a:bodyPr>
            <a:normAutofit fontScale="85000" lnSpcReduction="20000"/>
          </a:bodyPr>
          <a:lstStyle/>
          <a:p>
            <a:r>
              <a:rPr lang="ja-JP" altLang="en-US" b="0" i="0" dirty="0">
                <a:solidFill>
                  <a:srgbClr val="222222"/>
                </a:solidFill>
                <a:effectLst/>
                <a:latin typeface="Hiragino Sans"/>
              </a:rPr>
              <a:t>福井地方気象台によると、１月９日午後６時現在、福井県福井市の積雪の深さが１００センチとなった。２０１８年２月の記録的大雪以来。</a:t>
            </a:r>
            <a:endParaRPr kumimoji="1" lang="ja-JP" altLang="en-US" dirty="0"/>
          </a:p>
        </p:txBody>
      </p:sp>
      <p:pic>
        <p:nvPicPr>
          <p:cNvPr id="8" name="図 7">
            <a:extLst>
              <a:ext uri="{FF2B5EF4-FFF2-40B4-BE49-F238E27FC236}">
                <a16:creationId xmlns:a16="http://schemas.microsoft.com/office/drawing/2014/main" id="{70A78E01-4EAE-4138-B6F0-8BA65D6D00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914641"/>
            <a:ext cx="9144000" cy="6080760"/>
          </a:xfrm>
          <a:prstGeom prst="rect">
            <a:avLst/>
          </a:prstGeom>
        </p:spPr>
      </p:pic>
      <p:sp>
        <p:nvSpPr>
          <p:cNvPr id="5" name="円形吹き出し 4">
            <a:extLst>
              <a:ext uri="{FF2B5EF4-FFF2-40B4-BE49-F238E27FC236}">
                <a16:creationId xmlns:a16="http://schemas.microsoft.com/office/drawing/2014/main" id="{F91DAFB2-1075-9746-9C7F-FB81856B159F}"/>
              </a:ext>
            </a:extLst>
          </p:cNvPr>
          <p:cNvSpPr/>
          <p:nvPr/>
        </p:nvSpPr>
        <p:spPr>
          <a:xfrm>
            <a:off x="8432801" y="239711"/>
            <a:ext cx="2003806" cy="189388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大雪</a:t>
            </a:r>
            <a:endParaRPr lang="en-US" altLang="ja-JP" sz="2400" dirty="0"/>
          </a:p>
          <a:p>
            <a:pPr algn="ctr"/>
            <a:r>
              <a:rPr lang="ja-JP" altLang="en-US" sz="2400"/>
              <a:t>交通麻痺</a:t>
            </a:r>
            <a:endParaRPr lang="en-US" altLang="ja-JP" sz="2400" dirty="0"/>
          </a:p>
          <a:p>
            <a:pPr algn="ctr"/>
            <a:r>
              <a:rPr lang="ja-JP" altLang="en-US" sz="2400"/>
              <a:t>運輸遅延</a:t>
            </a:r>
            <a:endParaRPr lang="en-US" altLang="ja-JP" sz="2400" dirty="0"/>
          </a:p>
          <a:p>
            <a:pPr algn="ctr"/>
            <a:r>
              <a:rPr lang="ja-JP" altLang="en-US" sz="2400"/>
              <a:t>閉じ込め</a:t>
            </a:r>
          </a:p>
        </p:txBody>
      </p:sp>
    </p:spTree>
    <p:extLst>
      <p:ext uri="{BB962C8B-B14F-4D97-AF65-F5344CB8AC3E}">
        <p14:creationId xmlns:p14="http://schemas.microsoft.com/office/powerpoint/2010/main" val="541414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F4061D9-CF81-194B-9C08-A098D27A42AA}"/>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4A32F2D2-11E2-194D-868A-3537033F52D5}" type="slidenum">
              <a:rPr lang="en-US" altLang="ja-JP" sz="1200">
                <a:solidFill>
                  <a:srgbClr val="898989"/>
                </a:solidFill>
              </a:rPr>
              <a:pPr/>
              <a:t>12</a:t>
            </a:fld>
            <a:endParaRPr lang="en-US" altLang="ja-JP" sz="1200">
              <a:solidFill>
                <a:srgbClr val="898989"/>
              </a:solidFill>
            </a:endParaRPr>
          </a:p>
        </p:txBody>
      </p:sp>
      <p:pic>
        <p:nvPicPr>
          <p:cNvPr id="31746" name="図 4">
            <a:extLst>
              <a:ext uri="{FF2B5EF4-FFF2-40B4-BE49-F238E27FC236}">
                <a16:creationId xmlns:a16="http://schemas.microsoft.com/office/drawing/2014/main" id="{6855325A-4FDC-C842-B3EA-6143DA9797A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111846" y="147647"/>
            <a:ext cx="7924800" cy="594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E9230E0A-4E4F-DA4B-A3AE-19D3E4FB7855}"/>
              </a:ext>
            </a:extLst>
          </p:cNvPr>
          <p:cNvSpPr txBox="1"/>
          <p:nvPr/>
        </p:nvSpPr>
        <p:spPr>
          <a:xfrm>
            <a:off x="2976284" y="6041388"/>
            <a:ext cx="6716903" cy="369332"/>
          </a:xfrm>
          <a:prstGeom prst="rect">
            <a:avLst/>
          </a:prstGeom>
          <a:noFill/>
        </p:spPr>
        <p:txBody>
          <a:bodyPr wrap="none" rtlCol="0">
            <a:spAutoFit/>
          </a:bodyPr>
          <a:lstStyle/>
          <a:p>
            <a:r>
              <a:rPr lang="ja-JP" altLang="en-US"/>
              <a:t>画像参照元：</a:t>
            </a:r>
            <a:r>
              <a:rPr lang="en-US" altLang="ja-JP" dirty="0"/>
              <a:t>JMSDF</a:t>
            </a:r>
            <a:r>
              <a:rPr lang="ja-JP" altLang="en-US"/>
              <a:t>阪神基地隊　災害派遣　阪神・淡路大震災</a:t>
            </a:r>
          </a:p>
        </p:txBody>
      </p:sp>
      <p:sp>
        <p:nvSpPr>
          <p:cNvPr id="3" name="フッター プレースホルダー 2">
            <a:extLst>
              <a:ext uri="{FF2B5EF4-FFF2-40B4-BE49-F238E27FC236}">
                <a16:creationId xmlns:a16="http://schemas.microsoft.com/office/drawing/2014/main" id="{0B24ED5A-58C0-CF41-B221-A41B418767C9}"/>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6" name="テキスト ボックス 5">
            <a:extLst>
              <a:ext uri="{FF2B5EF4-FFF2-40B4-BE49-F238E27FC236}">
                <a16:creationId xmlns:a16="http://schemas.microsoft.com/office/drawing/2014/main" id="{7A2D9A8C-8DF6-BA44-8C2F-31F33B465375}"/>
              </a:ext>
            </a:extLst>
          </p:cNvPr>
          <p:cNvSpPr txBox="1"/>
          <p:nvPr/>
        </p:nvSpPr>
        <p:spPr>
          <a:xfrm>
            <a:off x="10016544" y="78611"/>
            <a:ext cx="461665" cy="6093976"/>
          </a:xfrm>
          <a:prstGeom prst="rect">
            <a:avLst/>
          </a:prstGeom>
          <a:noFill/>
        </p:spPr>
        <p:txBody>
          <a:bodyPr vert="eaVert" wrap="none" rtlCol="0">
            <a:spAutoFit/>
          </a:bodyPr>
          <a:lstStyle/>
          <a:p>
            <a:r>
              <a:rPr lang="ja-JP" altLang="en-US"/>
              <a:t>大規模避難所の代表としてボランティア　講師：山口泰信</a:t>
            </a:r>
          </a:p>
        </p:txBody>
      </p:sp>
      <p:sp>
        <p:nvSpPr>
          <p:cNvPr id="7" name="円形吹き出し 6">
            <a:extLst>
              <a:ext uri="{FF2B5EF4-FFF2-40B4-BE49-F238E27FC236}">
                <a16:creationId xmlns:a16="http://schemas.microsoft.com/office/drawing/2014/main" id="{DE6A82BA-5EC6-6244-9400-02E4EC9F4212}"/>
              </a:ext>
            </a:extLst>
          </p:cNvPr>
          <p:cNvSpPr/>
          <p:nvPr/>
        </p:nvSpPr>
        <p:spPr>
          <a:xfrm>
            <a:off x="8567355" y="78693"/>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地震火災</a:t>
            </a:r>
          </a:p>
        </p:txBody>
      </p:sp>
    </p:spTree>
    <p:extLst>
      <p:ext uri="{BB962C8B-B14F-4D97-AF65-F5344CB8AC3E}">
        <p14:creationId xmlns:p14="http://schemas.microsoft.com/office/powerpoint/2010/main" val="1080619520"/>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43C854CC-FD11-F74E-9C76-865D8D8B97C2}"/>
              </a:ext>
            </a:extLst>
          </p:cNvPr>
          <p:cNvSpPr>
            <a:spLocks noGrp="1"/>
          </p:cNvSpPr>
          <p:nvPr>
            <p:ph type="ftr" sz="quarter" idx="11"/>
          </p:nvPr>
        </p:nvSpPr>
        <p:spPr/>
        <p:txBody>
          <a:bodyPr/>
          <a:lstStyle/>
          <a:p>
            <a:r>
              <a:rPr kumimoji="1" lang="en-US" altLang="ja-JP"/>
              <a:t>by</a:t>
            </a:r>
            <a:r>
              <a:rPr kumimoji="1" lang="ja-JP" altLang="en-US"/>
              <a:t>　株式会社</a:t>
            </a:r>
            <a:r>
              <a:rPr kumimoji="1" lang="en-US" altLang="ja-JP"/>
              <a:t>BCPJAPAN</a:t>
            </a:r>
            <a:endParaRPr kumimoji="1" lang="ja-JP" altLang="en-US"/>
          </a:p>
        </p:txBody>
      </p:sp>
      <p:pic>
        <p:nvPicPr>
          <p:cNvPr id="3" name="図 2">
            <a:extLst>
              <a:ext uri="{FF2B5EF4-FFF2-40B4-BE49-F238E27FC236}">
                <a16:creationId xmlns:a16="http://schemas.microsoft.com/office/drawing/2014/main" id="{20FC43EB-8356-7A47-B285-C4F06A46ABED}"/>
              </a:ext>
            </a:extLst>
          </p:cNvPr>
          <p:cNvPicPr>
            <a:picLocks noChangeAspect="1"/>
          </p:cNvPicPr>
          <p:nvPr/>
        </p:nvPicPr>
        <p:blipFill>
          <a:blip r:embed="rId2"/>
          <a:stretch>
            <a:fillRect/>
          </a:stretch>
        </p:blipFill>
        <p:spPr>
          <a:xfrm>
            <a:off x="1524000" y="857250"/>
            <a:ext cx="9144000" cy="5143500"/>
          </a:xfrm>
          <a:prstGeom prst="rect">
            <a:avLst/>
          </a:prstGeom>
        </p:spPr>
      </p:pic>
      <p:sp>
        <p:nvSpPr>
          <p:cNvPr id="4" name="テキスト ボックス 3">
            <a:extLst>
              <a:ext uri="{FF2B5EF4-FFF2-40B4-BE49-F238E27FC236}">
                <a16:creationId xmlns:a16="http://schemas.microsoft.com/office/drawing/2014/main" id="{78F72650-FC3A-5245-AC06-AABF2E8A2A0F}"/>
              </a:ext>
            </a:extLst>
          </p:cNvPr>
          <p:cNvSpPr txBox="1"/>
          <p:nvPr/>
        </p:nvSpPr>
        <p:spPr>
          <a:xfrm>
            <a:off x="1950578" y="215883"/>
            <a:ext cx="6186309" cy="369332"/>
          </a:xfrm>
          <a:prstGeom prst="rect">
            <a:avLst/>
          </a:prstGeom>
          <a:noFill/>
        </p:spPr>
        <p:txBody>
          <a:bodyPr wrap="none" rtlCol="0">
            <a:spAutoFit/>
          </a:bodyPr>
          <a:lstStyle/>
          <a:p>
            <a:r>
              <a:rPr lang="ja-JP" altLang="en-US"/>
              <a:t>２０１８年　立命館大学　茨木キャンパス　大阪北部地震</a:t>
            </a:r>
          </a:p>
        </p:txBody>
      </p:sp>
      <p:sp>
        <p:nvSpPr>
          <p:cNvPr id="5" name="テキスト ボックス 4">
            <a:extLst>
              <a:ext uri="{FF2B5EF4-FFF2-40B4-BE49-F238E27FC236}">
                <a16:creationId xmlns:a16="http://schemas.microsoft.com/office/drawing/2014/main" id="{EE1E8B12-1FFE-7642-9CA8-00DCFC162DBF}"/>
              </a:ext>
            </a:extLst>
          </p:cNvPr>
          <p:cNvSpPr txBox="1"/>
          <p:nvPr/>
        </p:nvSpPr>
        <p:spPr>
          <a:xfrm>
            <a:off x="4226169" y="6272785"/>
            <a:ext cx="4801314" cy="369332"/>
          </a:xfrm>
          <a:prstGeom prst="rect">
            <a:avLst/>
          </a:prstGeom>
          <a:noFill/>
        </p:spPr>
        <p:txBody>
          <a:bodyPr wrap="none" rtlCol="0">
            <a:spAutoFit/>
          </a:bodyPr>
          <a:lstStyle/>
          <a:p>
            <a:r>
              <a:rPr lang="ja-JP" altLang="en-US"/>
              <a:t>参照元：立命館大学　新聞部　ホームページ</a:t>
            </a:r>
          </a:p>
        </p:txBody>
      </p:sp>
      <p:sp>
        <p:nvSpPr>
          <p:cNvPr id="6" name="スライド番号プレースホルダー 5">
            <a:extLst>
              <a:ext uri="{FF2B5EF4-FFF2-40B4-BE49-F238E27FC236}">
                <a16:creationId xmlns:a16="http://schemas.microsoft.com/office/drawing/2014/main" id="{C1254CFF-60ED-2142-8B4F-0BE78899F437}"/>
              </a:ext>
            </a:extLst>
          </p:cNvPr>
          <p:cNvSpPr>
            <a:spLocks noGrp="1"/>
          </p:cNvSpPr>
          <p:nvPr>
            <p:ph type="sldNum" sz="quarter" idx="12"/>
          </p:nvPr>
        </p:nvSpPr>
        <p:spPr/>
        <p:txBody>
          <a:bodyPr/>
          <a:lstStyle/>
          <a:p>
            <a:fld id="{5C8FD7CE-B326-374D-9928-B40B903A20BC}" type="slidenum">
              <a:rPr kumimoji="1" lang="ja-JP" altLang="en-US" smtClean="0"/>
              <a:t>13</a:t>
            </a:fld>
            <a:endParaRPr kumimoji="1" lang="ja-JP" altLang="en-US"/>
          </a:p>
        </p:txBody>
      </p:sp>
      <p:sp>
        <p:nvSpPr>
          <p:cNvPr id="7" name="円形吹き出し 6">
            <a:extLst>
              <a:ext uri="{FF2B5EF4-FFF2-40B4-BE49-F238E27FC236}">
                <a16:creationId xmlns:a16="http://schemas.microsoft.com/office/drawing/2014/main" id="{F235B2A0-4A88-5443-8B24-B7481755A729}"/>
              </a:ext>
            </a:extLst>
          </p:cNvPr>
          <p:cNvSpPr/>
          <p:nvPr/>
        </p:nvSpPr>
        <p:spPr>
          <a:xfrm>
            <a:off x="8567355" y="78693"/>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地震</a:t>
            </a:r>
            <a:endParaRPr lang="en-US" altLang="ja-JP" sz="2400" dirty="0"/>
          </a:p>
          <a:p>
            <a:pPr algn="ctr"/>
            <a:r>
              <a:rPr lang="ja-JP" altLang="en-US" sz="2400"/>
              <a:t>転倒</a:t>
            </a:r>
          </a:p>
        </p:txBody>
      </p:sp>
    </p:spTree>
    <p:extLst>
      <p:ext uri="{BB962C8B-B14F-4D97-AF65-F5344CB8AC3E}">
        <p14:creationId xmlns:p14="http://schemas.microsoft.com/office/powerpoint/2010/main" val="2674328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CB506A68-B900-334F-8D2F-F3AB17B1F6B5}"/>
              </a:ext>
            </a:extLst>
          </p:cNvPr>
          <p:cNvSpPr>
            <a:spLocks noGrp="1"/>
          </p:cNvSpPr>
          <p:nvPr>
            <p:ph type="ftr" sz="quarter" idx="11"/>
          </p:nvPr>
        </p:nvSpPr>
        <p:spPr>
          <a:xfrm>
            <a:off x="7813429" y="6272786"/>
            <a:ext cx="4745736" cy="365125"/>
          </a:xfrm>
        </p:spPr>
        <p:txBody>
          <a:bodyPr/>
          <a:lstStyle/>
          <a:p>
            <a:r>
              <a:rPr kumimoji="1" lang="en-US" altLang="ja-JP"/>
              <a:t>by</a:t>
            </a:r>
            <a:r>
              <a:rPr kumimoji="1" lang="ja-JP" altLang="en-US"/>
              <a:t>　株式会社</a:t>
            </a:r>
            <a:r>
              <a:rPr kumimoji="1" lang="en-US" altLang="ja-JP"/>
              <a:t>BCPJAPAN</a:t>
            </a:r>
            <a:endParaRPr kumimoji="1" lang="ja-JP" altLang="en-US"/>
          </a:p>
        </p:txBody>
      </p:sp>
      <p:pic>
        <p:nvPicPr>
          <p:cNvPr id="3" name="図 2">
            <a:extLst>
              <a:ext uri="{FF2B5EF4-FFF2-40B4-BE49-F238E27FC236}">
                <a16:creationId xmlns:a16="http://schemas.microsoft.com/office/drawing/2014/main" id="{E9531991-C402-0443-92C0-D89CF3AB0A2A}"/>
              </a:ext>
            </a:extLst>
          </p:cNvPr>
          <p:cNvPicPr>
            <a:picLocks noChangeAspect="1"/>
          </p:cNvPicPr>
          <p:nvPr/>
        </p:nvPicPr>
        <p:blipFill>
          <a:blip r:embed="rId2"/>
          <a:stretch>
            <a:fillRect/>
          </a:stretch>
        </p:blipFill>
        <p:spPr>
          <a:xfrm>
            <a:off x="1943985" y="650686"/>
            <a:ext cx="8304030" cy="5532560"/>
          </a:xfrm>
          <a:prstGeom prst="rect">
            <a:avLst/>
          </a:prstGeom>
        </p:spPr>
      </p:pic>
      <p:sp>
        <p:nvSpPr>
          <p:cNvPr id="4" name="テキスト ボックス 3">
            <a:extLst>
              <a:ext uri="{FF2B5EF4-FFF2-40B4-BE49-F238E27FC236}">
                <a16:creationId xmlns:a16="http://schemas.microsoft.com/office/drawing/2014/main" id="{8D8602C8-DAB7-7242-85E6-0B990144B1A8}"/>
              </a:ext>
            </a:extLst>
          </p:cNvPr>
          <p:cNvSpPr txBox="1"/>
          <p:nvPr/>
        </p:nvSpPr>
        <p:spPr>
          <a:xfrm>
            <a:off x="4295336" y="281354"/>
            <a:ext cx="4108817" cy="369332"/>
          </a:xfrm>
          <a:prstGeom prst="rect">
            <a:avLst/>
          </a:prstGeom>
          <a:noFill/>
        </p:spPr>
        <p:txBody>
          <a:bodyPr wrap="none" rtlCol="0">
            <a:spAutoFit/>
          </a:bodyPr>
          <a:lstStyle/>
          <a:p>
            <a:r>
              <a:rPr lang="ja-JP" altLang="en-US"/>
              <a:t>阪大　吹田キャンパス　大阪北部地震</a:t>
            </a:r>
          </a:p>
        </p:txBody>
      </p:sp>
      <p:sp>
        <p:nvSpPr>
          <p:cNvPr id="5" name="正方形/長方形 4">
            <a:extLst>
              <a:ext uri="{FF2B5EF4-FFF2-40B4-BE49-F238E27FC236}">
                <a16:creationId xmlns:a16="http://schemas.microsoft.com/office/drawing/2014/main" id="{7754D12D-BF53-734D-9545-8726CA1D2020}"/>
              </a:ext>
            </a:extLst>
          </p:cNvPr>
          <p:cNvSpPr/>
          <p:nvPr/>
        </p:nvSpPr>
        <p:spPr>
          <a:xfrm>
            <a:off x="1943985" y="6183247"/>
            <a:ext cx="8304030" cy="646331"/>
          </a:xfrm>
          <a:prstGeom prst="rect">
            <a:avLst/>
          </a:prstGeom>
        </p:spPr>
        <p:txBody>
          <a:bodyPr wrap="square">
            <a:spAutoFit/>
          </a:bodyPr>
          <a:lstStyle/>
          <a:p>
            <a:r>
              <a:rPr lang="ja-JP" altLang="en-US"/>
              <a:t>参照元：大阪大学　http://www.osaka-u.ac.jp/ja/news/topics/2018/06/20180627_01</a:t>
            </a:r>
          </a:p>
        </p:txBody>
      </p:sp>
      <p:sp>
        <p:nvSpPr>
          <p:cNvPr id="6" name="スライド番号プレースホルダー 5">
            <a:extLst>
              <a:ext uri="{FF2B5EF4-FFF2-40B4-BE49-F238E27FC236}">
                <a16:creationId xmlns:a16="http://schemas.microsoft.com/office/drawing/2014/main" id="{7313C92B-66D0-C24A-8981-68E133B4D70E}"/>
              </a:ext>
            </a:extLst>
          </p:cNvPr>
          <p:cNvSpPr>
            <a:spLocks noGrp="1"/>
          </p:cNvSpPr>
          <p:nvPr>
            <p:ph type="sldNum" sz="quarter" idx="12"/>
          </p:nvPr>
        </p:nvSpPr>
        <p:spPr/>
        <p:txBody>
          <a:bodyPr/>
          <a:lstStyle/>
          <a:p>
            <a:fld id="{5C8FD7CE-B326-374D-9928-B40B903A20BC}" type="slidenum">
              <a:rPr kumimoji="1" lang="ja-JP" altLang="en-US" smtClean="0"/>
              <a:t>14</a:t>
            </a:fld>
            <a:endParaRPr kumimoji="1" lang="ja-JP" altLang="en-US"/>
          </a:p>
        </p:txBody>
      </p:sp>
      <p:sp>
        <p:nvSpPr>
          <p:cNvPr id="7" name="円形吹き出し 6">
            <a:extLst>
              <a:ext uri="{FF2B5EF4-FFF2-40B4-BE49-F238E27FC236}">
                <a16:creationId xmlns:a16="http://schemas.microsoft.com/office/drawing/2014/main" id="{97AF8C25-905A-0D4B-AEC4-793522C98A24}"/>
              </a:ext>
            </a:extLst>
          </p:cNvPr>
          <p:cNvSpPr/>
          <p:nvPr/>
        </p:nvSpPr>
        <p:spPr>
          <a:xfrm>
            <a:off x="8567355" y="78693"/>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地震</a:t>
            </a:r>
            <a:endParaRPr lang="en-US" altLang="ja-JP" sz="2400" dirty="0"/>
          </a:p>
          <a:p>
            <a:pPr algn="ctr"/>
            <a:r>
              <a:rPr lang="ja-JP" altLang="en-US" sz="2400"/>
              <a:t>破損</a:t>
            </a:r>
          </a:p>
        </p:txBody>
      </p:sp>
    </p:spTree>
    <p:extLst>
      <p:ext uri="{BB962C8B-B14F-4D97-AF65-F5344CB8AC3E}">
        <p14:creationId xmlns:p14="http://schemas.microsoft.com/office/powerpoint/2010/main" val="1198908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5E9BED6E-6464-EE42-8C2D-F85822E4257C}"/>
              </a:ext>
            </a:extLst>
          </p:cNvPr>
          <p:cNvSpPr>
            <a:spLocks noGrp="1"/>
          </p:cNvSpPr>
          <p:nvPr>
            <p:ph type="ftr" sz="quarter" idx="11"/>
          </p:nvPr>
        </p:nvSpPr>
        <p:spPr/>
        <p:txBody>
          <a:bodyPr/>
          <a:lstStyle/>
          <a:p>
            <a:r>
              <a:rPr kumimoji="1" lang="en-US" altLang="ja-JP"/>
              <a:t>by</a:t>
            </a:r>
            <a:r>
              <a:rPr kumimoji="1" lang="ja-JP" altLang="en-US"/>
              <a:t>　株式会社</a:t>
            </a:r>
            <a:r>
              <a:rPr kumimoji="1" lang="en-US" altLang="ja-JP"/>
              <a:t>BCPJAPAN</a:t>
            </a:r>
            <a:endParaRPr kumimoji="1" lang="ja-JP" altLang="en-US"/>
          </a:p>
        </p:txBody>
      </p:sp>
      <p:pic>
        <p:nvPicPr>
          <p:cNvPr id="3" name="図 2">
            <a:extLst>
              <a:ext uri="{FF2B5EF4-FFF2-40B4-BE49-F238E27FC236}">
                <a16:creationId xmlns:a16="http://schemas.microsoft.com/office/drawing/2014/main" id="{79F0DC47-E9E5-6246-8CC1-F6203273324E}"/>
              </a:ext>
            </a:extLst>
          </p:cNvPr>
          <p:cNvPicPr>
            <a:picLocks noChangeAspect="1"/>
          </p:cNvPicPr>
          <p:nvPr/>
        </p:nvPicPr>
        <p:blipFill>
          <a:blip r:embed="rId2"/>
          <a:stretch>
            <a:fillRect/>
          </a:stretch>
        </p:blipFill>
        <p:spPr>
          <a:xfrm>
            <a:off x="2286000" y="571500"/>
            <a:ext cx="7620000" cy="5715000"/>
          </a:xfrm>
          <a:prstGeom prst="rect">
            <a:avLst/>
          </a:prstGeom>
        </p:spPr>
      </p:pic>
      <p:sp>
        <p:nvSpPr>
          <p:cNvPr id="4" name="テキスト ボックス 3">
            <a:extLst>
              <a:ext uri="{FF2B5EF4-FFF2-40B4-BE49-F238E27FC236}">
                <a16:creationId xmlns:a16="http://schemas.microsoft.com/office/drawing/2014/main" id="{1426EA65-54FE-EC4D-BF64-DBA9BBCFF63F}"/>
              </a:ext>
            </a:extLst>
          </p:cNvPr>
          <p:cNvSpPr txBox="1"/>
          <p:nvPr/>
        </p:nvSpPr>
        <p:spPr>
          <a:xfrm>
            <a:off x="4304484" y="202168"/>
            <a:ext cx="3647152" cy="369332"/>
          </a:xfrm>
          <a:prstGeom prst="rect">
            <a:avLst/>
          </a:prstGeom>
          <a:noFill/>
        </p:spPr>
        <p:txBody>
          <a:bodyPr wrap="none" rtlCol="0">
            <a:spAutoFit/>
          </a:bodyPr>
          <a:lstStyle/>
          <a:p>
            <a:r>
              <a:rPr lang="ja-JP" altLang="en-US"/>
              <a:t>枚方の中央図書館　大阪北部地震</a:t>
            </a:r>
          </a:p>
        </p:txBody>
      </p:sp>
      <p:sp>
        <p:nvSpPr>
          <p:cNvPr id="5" name="テキスト ボックス 4">
            <a:extLst>
              <a:ext uri="{FF2B5EF4-FFF2-40B4-BE49-F238E27FC236}">
                <a16:creationId xmlns:a16="http://schemas.microsoft.com/office/drawing/2014/main" id="{999F3D74-511C-A748-A8CD-B856A234C615}"/>
              </a:ext>
            </a:extLst>
          </p:cNvPr>
          <p:cNvSpPr txBox="1"/>
          <p:nvPr/>
        </p:nvSpPr>
        <p:spPr>
          <a:xfrm>
            <a:off x="7381104" y="6356350"/>
            <a:ext cx="3185487" cy="369332"/>
          </a:xfrm>
          <a:prstGeom prst="rect">
            <a:avLst/>
          </a:prstGeom>
          <a:noFill/>
        </p:spPr>
        <p:txBody>
          <a:bodyPr wrap="none" rtlCol="0">
            <a:spAutoFit/>
          </a:bodyPr>
          <a:lstStyle/>
          <a:p>
            <a:r>
              <a:rPr lang="ja-JP" altLang="en-US"/>
              <a:t>参考元：枚方市役所のページ</a:t>
            </a:r>
          </a:p>
        </p:txBody>
      </p:sp>
      <p:sp>
        <p:nvSpPr>
          <p:cNvPr id="6" name="スライド番号プレースホルダー 5">
            <a:extLst>
              <a:ext uri="{FF2B5EF4-FFF2-40B4-BE49-F238E27FC236}">
                <a16:creationId xmlns:a16="http://schemas.microsoft.com/office/drawing/2014/main" id="{B266A302-F203-8F4A-A9F7-CF6657600B13}"/>
              </a:ext>
            </a:extLst>
          </p:cNvPr>
          <p:cNvSpPr>
            <a:spLocks noGrp="1"/>
          </p:cNvSpPr>
          <p:nvPr>
            <p:ph type="sldNum" sz="quarter" idx="12"/>
          </p:nvPr>
        </p:nvSpPr>
        <p:spPr/>
        <p:txBody>
          <a:bodyPr/>
          <a:lstStyle/>
          <a:p>
            <a:fld id="{5C8FD7CE-B326-374D-9928-B40B903A20BC}" type="slidenum">
              <a:rPr kumimoji="1" lang="ja-JP" altLang="en-US" smtClean="0"/>
              <a:t>15</a:t>
            </a:fld>
            <a:endParaRPr kumimoji="1" lang="ja-JP" altLang="en-US"/>
          </a:p>
        </p:txBody>
      </p:sp>
      <p:sp>
        <p:nvSpPr>
          <p:cNvPr id="7" name="円形吹き出し 6">
            <a:extLst>
              <a:ext uri="{FF2B5EF4-FFF2-40B4-BE49-F238E27FC236}">
                <a16:creationId xmlns:a16="http://schemas.microsoft.com/office/drawing/2014/main" id="{34FAC535-F7B9-3240-978D-0954929F75D0}"/>
              </a:ext>
            </a:extLst>
          </p:cNvPr>
          <p:cNvSpPr/>
          <p:nvPr/>
        </p:nvSpPr>
        <p:spPr>
          <a:xfrm>
            <a:off x="8567355" y="78693"/>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地震</a:t>
            </a:r>
            <a:endParaRPr lang="en-US" altLang="ja-JP" sz="2400" dirty="0"/>
          </a:p>
          <a:p>
            <a:pPr algn="ctr"/>
            <a:r>
              <a:rPr lang="ja-JP" altLang="en-US" sz="2400"/>
              <a:t>飛出</a:t>
            </a:r>
          </a:p>
        </p:txBody>
      </p:sp>
    </p:spTree>
    <p:extLst>
      <p:ext uri="{BB962C8B-B14F-4D97-AF65-F5344CB8AC3E}">
        <p14:creationId xmlns:p14="http://schemas.microsoft.com/office/powerpoint/2010/main" val="2840872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EA7395-82DE-D54B-A6DC-4C6F703EE83B}"/>
              </a:ext>
            </a:extLst>
          </p:cNvPr>
          <p:cNvSpPr>
            <a:spLocks noGrp="1"/>
          </p:cNvSpPr>
          <p:nvPr>
            <p:ph type="title"/>
          </p:nvPr>
        </p:nvSpPr>
        <p:spPr>
          <a:xfrm>
            <a:off x="1981200" y="146386"/>
            <a:ext cx="8229600" cy="1143000"/>
          </a:xfrm>
          <a:ln>
            <a:solidFill>
              <a:schemeClr val="accent1"/>
            </a:solidFill>
          </a:ln>
        </p:spPr>
        <p:txBody>
          <a:bodyPr>
            <a:normAutofit fontScale="90000"/>
          </a:bodyPr>
          <a:lstStyle/>
          <a:p>
            <a:r>
              <a:rPr lang="ja-JP" altLang="en-US" sz="2400"/>
              <a:t>熊本地震の揺れで落下した九州新幹線保守基地（熊本市）の</a:t>
            </a:r>
            <a:br>
              <a:rPr lang="en-US" altLang="ja-JP" sz="2400" dirty="0"/>
            </a:br>
            <a:r>
              <a:rPr lang="ja-JP" altLang="en-US" sz="2400"/>
              <a:t>天井クレーン（提供：国土交通省）：日刊建設工業新聞ブログ</a:t>
            </a:r>
          </a:p>
        </p:txBody>
      </p:sp>
      <p:sp>
        <p:nvSpPr>
          <p:cNvPr id="3" name="スライド番号プレースホルダー 2">
            <a:extLst>
              <a:ext uri="{FF2B5EF4-FFF2-40B4-BE49-F238E27FC236}">
                <a16:creationId xmlns:a16="http://schemas.microsoft.com/office/drawing/2014/main" id="{78F57CF2-3FFF-BC48-AB7F-558441506E9B}"/>
              </a:ext>
            </a:extLst>
          </p:cNvPr>
          <p:cNvSpPr>
            <a:spLocks noGrp="1"/>
          </p:cNvSpPr>
          <p:nvPr>
            <p:ph type="sldNum" sz="quarter" idx="12"/>
          </p:nvPr>
        </p:nvSpPr>
        <p:spPr/>
        <p:txBody>
          <a:bodyPr/>
          <a:lstStyle/>
          <a:p>
            <a:fld id="{28A24196-8E62-D542-81A5-64F1992FD861}" type="slidenum">
              <a:rPr lang="ja-JP" altLang="en-US" smtClean="0"/>
              <a:pPr/>
              <a:t>16</a:t>
            </a:fld>
            <a:endParaRPr lang="ja-JP" altLang="en-US"/>
          </a:p>
        </p:txBody>
      </p:sp>
      <p:pic>
        <p:nvPicPr>
          <p:cNvPr id="5" name="図 4">
            <a:extLst>
              <a:ext uri="{FF2B5EF4-FFF2-40B4-BE49-F238E27FC236}">
                <a16:creationId xmlns:a16="http://schemas.microsoft.com/office/drawing/2014/main" id="{C669BBD1-9DD9-C94C-A9E2-EE5FB5B0F6EF}"/>
              </a:ext>
            </a:extLst>
          </p:cNvPr>
          <p:cNvPicPr>
            <a:picLocks noChangeAspect="1"/>
          </p:cNvPicPr>
          <p:nvPr/>
        </p:nvPicPr>
        <p:blipFill>
          <a:blip r:embed="rId2"/>
          <a:stretch>
            <a:fillRect/>
          </a:stretch>
        </p:blipFill>
        <p:spPr>
          <a:xfrm>
            <a:off x="1524000" y="1354702"/>
            <a:ext cx="9144000" cy="5195216"/>
          </a:xfrm>
          <a:prstGeom prst="rect">
            <a:avLst/>
          </a:prstGeom>
        </p:spPr>
      </p:pic>
      <p:sp>
        <p:nvSpPr>
          <p:cNvPr id="4" name="フッター プレースホルダー 3">
            <a:extLst>
              <a:ext uri="{FF2B5EF4-FFF2-40B4-BE49-F238E27FC236}">
                <a16:creationId xmlns:a16="http://schemas.microsoft.com/office/drawing/2014/main" id="{D017E7F5-ED89-CF45-AB14-B4502E4FA39A}"/>
              </a:ext>
            </a:extLst>
          </p:cNvPr>
          <p:cNvSpPr>
            <a:spLocks noGrp="1"/>
          </p:cNvSpPr>
          <p:nvPr>
            <p:ph type="ftr" sz="quarter" idx="11"/>
          </p:nvPr>
        </p:nvSpPr>
        <p:spPr>
          <a:xfrm>
            <a:off x="2209800" y="6483800"/>
            <a:ext cx="4745736" cy="365125"/>
          </a:xfrm>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6" name="円形吹き出し 5">
            <a:extLst>
              <a:ext uri="{FF2B5EF4-FFF2-40B4-BE49-F238E27FC236}">
                <a16:creationId xmlns:a16="http://schemas.microsoft.com/office/drawing/2014/main" id="{E0B95220-2B6C-7147-BE1C-505F16FEA816}"/>
              </a:ext>
            </a:extLst>
          </p:cNvPr>
          <p:cNvSpPr/>
          <p:nvPr/>
        </p:nvSpPr>
        <p:spPr>
          <a:xfrm>
            <a:off x="9047416" y="1055696"/>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地震落下</a:t>
            </a:r>
          </a:p>
        </p:txBody>
      </p:sp>
    </p:spTree>
    <p:extLst>
      <p:ext uri="{BB962C8B-B14F-4D97-AF65-F5344CB8AC3E}">
        <p14:creationId xmlns:p14="http://schemas.microsoft.com/office/powerpoint/2010/main" val="3376289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9E38AEE3-E28B-8241-8CB8-FE1F19690C1A}"/>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3" name="スライド番号プレースホルダー 2">
            <a:extLst>
              <a:ext uri="{FF2B5EF4-FFF2-40B4-BE49-F238E27FC236}">
                <a16:creationId xmlns:a16="http://schemas.microsoft.com/office/drawing/2014/main" id="{1EB800D0-8EC5-CE44-B972-1520C4A872DE}"/>
              </a:ext>
            </a:extLst>
          </p:cNvPr>
          <p:cNvSpPr>
            <a:spLocks noGrp="1"/>
          </p:cNvSpPr>
          <p:nvPr>
            <p:ph type="sldNum" sz="quarter" idx="12"/>
          </p:nvPr>
        </p:nvSpPr>
        <p:spPr/>
        <p:txBody>
          <a:bodyPr/>
          <a:lstStyle/>
          <a:p>
            <a:fld id="{5C8FD7CE-B326-374D-9928-B40B903A20BC}" type="slidenum">
              <a:rPr kumimoji="1" lang="ja-JP" altLang="en-US" smtClean="0"/>
              <a:t>17</a:t>
            </a:fld>
            <a:endParaRPr kumimoji="1" lang="ja-JP" altLang="en-US"/>
          </a:p>
        </p:txBody>
      </p:sp>
      <p:pic>
        <p:nvPicPr>
          <p:cNvPr id="5" name="図 4">
            <a:extLst>
              <a:ext uri="{FF2B5EF4-FFF2-40B4-BE49-F238E27FC236}">
                <a16:creationId xmlns:a16="http://schemas.microsoft.com/office/drawing/2014/main" id="{C6738FB9-4ADE-A541-9304-92F97784B2F7}"/>
              </a:ext>
            </a:extLst>
          </p:cNvPr>
          <p:cNvPicPr>
            <a:picLocks noChangeAspect="1"/>
          </p:cNvPicPr>
          <p:nvPr/>
        </p:nvPicPr>
        <p:blipFill>
          <a:blip r:embed="rId2"/>
          <a:stretch>
            <a:fillRect/>
          </a:stretch>
        </p:blipFill>
        <p:spPr>
          <a:xfrm>
            <a:off x="2410884" y="361950"/>
            <a:ext cx="6286500" cy="5727700"/>
          </a:xfrm>
          <a:prstGeom prst="rect">
            <a:avLst/>
          </a:prstGeom>
        </p:spPr>
      </p:pic>
      <p:sp>
        <p:nvSpPr>
          <p:cNvPr id="6" name="円形吹き出し 5">
            <a:extLst>
              <a:ext uri="{FF2B5EF4-FFF2-40B4-BE49-F238E27FC236}">
                <a16:creationId xmlns:a16="http://schemas.microsoft.com/office/drawing/2014/main" id="{8CFABB32-D8A1-0C48-BC13-392D07C46D90}"/>
              </a:ext>
            </a:extLst>
          </p:cNvPr>
          <p:cNvSpPr/>
          <p:nvPr/>
        </p:nvSpPr>
        <p:spPr>
          <a:xfrm>
            <a:off x="9047416" y="1055696"/>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地震</a:t>
            </a:r>
            <a:endParaRPr lang="en-US" altLang="ja-JP" sz="2400" dirty="0"/>
          </a:p>
          <a:p>
            <a:pPr algn="ctr"/>
            <a:r>
              <a:rPr lang="ja-JP" altLang="en-US" sz="2400"/>
              <a:t>停電</a:t>
            </a:r>
          </a:p>
        </p:txBody>
      </p:sp>
    </p:spTree>
    <p:extLst>
      <p:ext uri="{BB962C8B-B14F-4D97-AF65-F5344CB8AC3E}">
        <p14:creationId xmlns:p14="http://schemas.microsoft.com/office/powerpoint/2010/main" val="2189926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hlinkClick r:id="rId2"/>
            <a:extLst>
              <a:ext uri="{FF2B5EF4-FFF2-40B4-BE49-F238E27FC236}">
                <a16:creationId xmlns:a16="http://schemas.microsoft.com/office/drawing/2014/main" id="{D935324A-C1B7-AD42-B3F6-88F15B67ACEF}"/>
              </a:ext>
            </a:extLst>
          </p:cNvPr>
          <p:cNvPicPr>
            <a:picLocks noChangeAspect="1"/>
          </p:cNvPicPr>
          <p:nvPr/>
        </p:nvPicPr>
        <p:blipFill>
          <a:blip r:embed="rId3"/>
          <a:stretch>
            <a:fillRect/>
          </a:stretch>
        </p:blipFill>
        <p:spPr>
          <a:xfrm>
            <a:off x="1524001" y="1485969"/>
            <a:ext cx="7988057" cy="4969378"/>
          </a:xfrm>
          <a:prstGeom prst="rect">
            <a:avLst/>
          </a:prstGeom>
        </p:spPr>
      </p:pic>
      <p:pic>
        <p:nvPicPr>
          <p:cNvPr id="7" name="図 6">
            <a:extLst>
              <a:ext uri="{FF2B5EF4-FFF2-40B4-BE49-F238E27FC236}">
                <a16:creationId xmlns:a16="http://schemas.microsoft.com/office/drawing/2014/main" id="{E49EACC1-37E4-D440-A463-C5D4AA7F433E}"/>
              </a:ext>
            </a:extLst>
          </p:cNvPr>
          <p:cNvPicPr>
            <a:picLocks noChangeAspect="1"/>
          </p:cNvPicPr>
          <p:nvPr/>
        </p:nvPicPr>
        <p:blipFill>
          <a:blip r:embed="rId4"/>
          <a:stretch>
            <a:fillRect/>
          </a:stretch>
        </p:blipFill>
        <p:spPr>
          <a:xfrm>
            <a:off x="8947807" y="248204"/>
            <a:ext cx="1422400" cy="673100"/>
          </a:xfrm>
          <a:prstGeom prst="rect">
            <a:avLst/>
          </a:prstGeom>
        </p:spPr>
      </p:pic>
      <p:sp>
        <p:nvSpPr>
          <p:cNvPr id="2" name="フッター プレースホルダー 1">
            <a:extLst>
              <a:ext uri="{FF2B5EF4-FFF2-40B4-BE49-F238E27FC236}">
                <a16:creationId xmlns:a16="http://schemas.microsoft.com/office/drawing/2014/main" id="{16829F41-20F4-5249-BDEB-C2D676BB32CA}"/>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3" name="スライド番号プレースホルダー 2">
            <a:extLst>
              <a:ext uri="{FF2B5EF4-FFF2-40B4-BE49-F238E27FC236}">
                <a16:creationId xmlns:a16="http://schemas.microsoft.com/office/drawing/2014/main" id="{57F031EB-CBC0-9340-A5C8-8906D8660DBA}"/>
              </a:ext>
            </a:extLst>
          </p:cNvPr>
          <p:cNvSpPr>
            <a:spLocks noGrp="1"/>
          </p:cNvSpPr>
          <p:nvPr>
            <p:ph type="sldNum" sz="quarter" idx="12"/>
          </p:nvPr>
        </p:nvSpPr>
        <p:spPr/>
        <p:txBody>
          <a:bodyPr/>
          <a:lstStyle/>
          <a:p>
            <a:fld id="{5C8FD7CE-B326-374D-9928-B40B903A20BC}" type="slidenum">
              <a:rPr kumimoji="1" lang="ja-JP" altLang="en-US" smtClean="0"/>
              <a:t>18</a:t>
            </a:fld>
            <a:endParaRPr kumimoji="1" lang="ja-JP" altLang="en-US"/>
          </a:p>
        </p:txBody>
      </p:sp>
      <p:sp>
        <p:nvSpPr>
          <p:cNvPr id="6" name="テキスト ボックス 5">
            <a:extLst>
              <a:ext uri="{FF2B5EF4-FFF2-40B4-BE49-F238E27FC236}">
                <a16:creationId xmlns:a16="http://schemas.microsoft.com/office/drawing/2014/main" id="{96B35D3C-BA13-F943-A546-7FB137A1B7C3}"/>
              </a:ext>
            </a:extLst>
          </p:cNvPr>
          <p:cNvSpPr txBox="1"/>
          <p:nvPr/>
        </p:nvSpPr>
        <p:spPr>
          <a:xfrm>
            <a:off x="7661079" y="63539"/>
            <a:ext cx="1163782" cy="646331"/>
          </a:xfrm>
          <a:prstGeom prst="rect">
            <a:avLst/>
          </a:prstGeom>
          <a:noFill/>
          <a:ln>
            <a:solidFill>
              <a:srgbClr val="0070C0"/>
            </a:solidFill>
          </a:ln>
        </p:spPr>
        <p:txBody>
          <a:bodyPr wrap="square" rtlCol="0">
            <a:spAutoFit/>
          </a:bodyPr>
          <a:lstStyle/>
          <a:p>
            <a:r>
              <a:rPr lang="en-US" altLang="ja-JP" dirty="0">
                <a:solidFill>
                  <a:srgbClr val="0070C0"/>
                </a:solidFill>
              </a:rPr>
              <a:t>LINK</a:t>
            </a:r>
            <a:r>
              <a:rPr lang="ja-JP" altLang="en-US">
                <a:solidFill>
                  <a:srgbClr val="0070C0"/>
                </a:solidFill>
              </a:rPr>
              <a:t>あり</a:t>
            </a:r>
          </a:p>
        </p:txBody>
      </p:sp>
      <p:pic>
        <p:nvPicPr>
          <p:cNvPr id="8" name="図 7">
            <a:extLst>
              <a:ext uri="{FF2B5EF4-FFF2-40B4-BE49-F238E27FC236}">
                <a16:creationId xmlns:a16="http://schemas.microsoft.com/office/drawing/2014/main" id="{44418DC5-75C2-D144-A51C-E9EC08FDA4B4}"/>
              </a:ext>
            </a:extLst>
          </p:cNvPr>
          <p:cNvPicPr>
            <a:picLocks noChangeAspect="1"/>
          </p:cNvPicPr>
          <p:nvPr/>
        </p:nvPicPr>
        <p:blipFill>
          <a:blip r:embed="rId5"/>
          <a:stretch>
            <a:fillRect/>
          </a:stretch>
        </p:blipFill>
        <p:spPr>
          <a:xfrm>
            <a:off x="8211408" y="997535"/>
            <a:ext cx="2275998" cy="1357310"/>
          </a:xfrm>
          <a:prstGeom prst="rect">
            <a:avLst/>
          </a:prstGeom>
        </p:spPr>
      </p:pic>
    </p:spTree>
    <p:extLst>
      <p:ext uri="{BB962C8B-B14F-4D97-AF65-F5344CB8AC3E}">
        <p14:creationId xmlns:p14="http://schemas.microsoft.com/office/powerpoint/2010/main" val="438711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F8257AD-8068-DD40-871F-5E770A366E20}"/>
              </a:ext>
            </a:extLst>
          </p:cNvPr>
          <p:cNvSpPr>
            <a:spLocks noGrp="1"/>
          </p:cNvSpPr>
          <p:nvPr>
            <p:ph type="sldNum" sz="quarter" idx="12"/>
          </p:nvPr>
        </p:nvSpPr>
        <p:spPr/>
        <p:txBody>
          <a:bodyPr/>
          <a:lstStyle/>
          <a:p>
            <a:fld id="{473D7ADE-9824-2A42-9A6D-AF8C08751E73}" type="slidenum">
              <a:rPr lang="ja-JP" altLang="en-US" smtClean="0"/>
              <a:pPr/>
              <a:t>19</a:t>
            </a:fld>
            <a:endParaRPr lang="ja-JP" altLang="en-US"/>
          </a:p>
        </p:txBody>
      </p:sp>
      <p:sp>
        <p:nvSpPr>
          <p:cNvPr id="4" name="テキスト ボックス 3">
            <a:extLst>
              <a:ext uri="{FF2B5EF4-FFF2-40B4-BE49-F238E27FC236}">
                <a16:creationId xmlns:a16="http://schemas.microsoft.com/office/drawing/2014/main" id="{2B0AD036-2F1D-3C4C-A100-6609C4A90437}"/>
              </a:ext>
            </a:extLst>
          </p:cNvPr>
          <p:cNvSpPr txBox="1"/>
          <p:nvPr/>
        </p:nvSpPr>
        <p:spPr>
          <a:xfrm>
            <a:off x="1826452" y="406121"/>
            <a:ext cx="8517698" cy="1077218"/>
          </a:xfrm>
          <a:prstGeom prst="rect">
            <a:avLst/>
          </a:prstGeom>
          <a:noFill/>
          <a:ln>
            <a:solidFill>
              <a:schemeClr val="accent1"/>
            </a:solidFill>
          </a:ln>
        </p:spPr>
        <p:txBody>
          <a:bodyPr wrap="square" rtlCol="0">
            <a:spAutoFit/>
          </a:bodyPr>
          <a:lstStyle/>
          <a:p>
            <a:pPr algn="ctr"/>
            <a:r>
              <a:rPr lang="ja-JP" altLang="en-US" sz="3200"/>
              <a:t>レジリエンス認証</a:t>
            </a:r>
            <a:endParaRPr lang="en-US" altLang="ja-JP" sz="3200" dirty="0"/>
          </a:p>
          <a:p>
            <a:pPr algn="ctr"/>
            <a:r>
              <a:rPr lang="ja-JP" altLang="en-US" sz="3200"/>
              <a:t>の制度が日本にあります。</a:t>
            </a:r>
          </a:p>
        </p:txBody>
      </p:sp>
      <p:pic>
        <p:nvPicPr>
          <p:cNvPr id="6" name="図 5">
            <a:extLst>
              <a:ext uri="{FF2B5EF4-FFF2-40B4-BE49-F238E27FC236}">
                <a16:creationId xmlns:a16="http://schemas.microsoft.com/office/drawing/2014/main" id="{D4F85F9B-2ED1-9049-88FD-DAB4BF4A3B04}"/>
              </a:ext>
            </a:extLst>
          </p:cNvPr>
          <p:cNvPicPr>
            <a:picLocks noChangeAspect="1"/>
          </p:cNvPicPr>
          <p:nvPr/>
        </p:nvPicPr>
        <p:blipFill>
          <a:blip r:embed="rId3"/>
          <a:stretch>
            <a:fillRect/>
          </a:stretch>
        </p:blipFill>
        <p:spPr>
          <a:xfrm>
            <a:off x="1524000" y="1569288"/>
            <a:ext cx="9144000" cy="3719424"/>
          </a:xfrm>
          <a:prstGeom prst="rect">
            <a:avLst/>
          </a:prstGeom>
        </p:spPr>
      </p:pic>
      <p:grpSp>
        <p:nvGrpSpPr>
          <p:cNvPr id="20" name="グループ化 19">
            <a:extLst>
              <a:ext uri="{FF2B5EF4-FFF2-40B4-BE49-F238E27FC236}">
                <a16:creationId xmlns:a16="http://schemas.microsoft.com/office/drawing/2014/main" id="{ECD002E0-3C19-A14A-A871-BC2779A84326}"/>
              </a:ext>
            </a:extLst>
          </p:cNvPr>
          <p:cNvGrpSpPr/>
          <p:nvPr/>
        </p:nvGrpSpPr>
        <p:grpSpPr>
          <a:xfrm>
            <a:off x="1598645" y="3429001"/>
            <a:ext cx="9013373" cy="2843785"/>
            <a:chOff x="74644" y="3429000"/>
            <a:chExt cx="9013373" cy="2843785"/>
          </a:xfrm>
        </p:grpSpPr>
        <p:pic>
          <p:nvPicPr>
            <p:cNvPr id="10" name="図 9">
              <a:extLst>
                <a:ext uri="{FF2B5EF4-FFF2-40B4-BE49-F238E27FC236}">
                  <a16:creationId xmlns:a16="http://schemas.microsoft.com/office/drawing/2014/main" id="{09DDDD65-2BDA-E14F-B307-8E22B092647C}"/>
                </a:ext>
              </a:extLst>
            </p:cNvPr>
            <p:cNvPicPr>
              <a:picLocks noChangeAspect="1"/>
            </p:cNvPicPr>
            <p:nvPr/>
          </p:nvPicPr>
          <p:blipFill>
            <a:blip r:embed="rId4"/>
            <a:stretch>
              <a:fillRect/>
            </a:stretch>
          </p:blipFill>
          <p:spPr>
            <a:xfrm>
              <a:off x="90297" y="5200272"/>
              <a:ext cx="8963406" cy="1072513"/>
            </a:xfrm>
            <a:prstGeom prst="rect">
              <a:avLst/>
            </a:prstGeom>
            <a:ln w="63500">
              <a:solidFill>
                <a:srgbClr val="FF0000"/>
              </a:solidFill>
            </a:ln>
          </p:spPr>
        </p:pic>
        <p:cxnSp>
          <p:nvCxnSpPr>
            <p:cNvPr id="13" name="直線コネクタ 12">
              <a:extLst>
                <a:ext uri="{FF2B5EF4-FFF2-40B4-BE49-F238E27FC236}">
                  <a16:creationId xmlns:a16="http://schemas.microsoft.com/office/drawing/2014/main" id="{A161288F-1ABC-FE44-964F-8DAE9CE73E36}"/>
                </a:ext>
              </a:extLst>
            </p:cNvPr>
            <p:cNvCxnSpPr/>
            <p:nvPr/>
          </p:nvCxnSpPr>
          <p:spPr>
            <a:xfrm flipH="1">
              <a:off x="74644" y="3433665"/>
              <a:ext cx="4516016" cy="17501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95B07BFB-60EE-5D44-A9FE-7C8EF9149247}"/>
                </a:ext>
              </a:extLst>
            </p:cNvPr>
            <p:cNvCxnSpPr>
              <a:cxnSpLocks/>
            </p:cNvCxnSpPr>
            <p:nvPr/>
          </p:nvCxnSpPr>
          <p:spPr>
            <a:xfrm>
              <a:off x="8667393" y="3429000"/>
              <a:ext cx="420624" cy="17383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FE7E5E4-ABBC-AC47-A15F-00F5263F7A4C}"/>
                </a:ext>
              </a:extLst>
            </p:cNvPr>
            <p:cNvCxnSpPr>
              <a:cxnSpLocks/>
            </p:cNvCxnSpPr>
            <p:nvPr/>
          </p:nvCxnSpPr>
          <p:spPr>
            <a:xfrm flipH="1">
              <a:off x="4537687" y="3429000"/>
              <a:ext cx="407372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フッター プレースホルダー 2">
            <a:extLst>
              <a:ext uri="{FF2B5EF4-FFF2-40B4-BE49-F238E27FC236}">
                <a16:creationId xmlns:a16="http://schemas.microsoft.com/office/drawing/2014/main" id="{8014EEC1-3400-E142-A53B-EF0858EF472A}"/>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11" name="円形吹き出し 10">
            <a:extLst>
              <a:ext uri="{FF2B5EF4-FFF2-40B4-BE49-F238E27FC236}">
                <a16:creationId xmlns:a16="http://schemas.microsoft.com/office/drawing/2014/main" id="{45F5FB3D-2EA3-DA4C-8D8B-71F893DFADD5}"/>
              </a:ext>
            </a:extLst>
          </p:cNvPr>
          <p:cNvSpPr/>
          <p:nvPr/>
        </p:nvSpPr>
        <p:spPr>
          <a:xfrm>
            <a:off x="8568268" y="1"/>
            <a:ext cx="2099733" cy="118533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難易度が高い</a:t>
            </a:r>
            <a:endParaRPr lang="en-US" altLang="ja-JP" sz="2400" dirty="0"/>
          </a:p>
        </p:txBody>
      </p:sp>
    </p:spTree>
    <p:extLst>
      <p:ext uri="{BB962C8B-B14F-4D97-AF65-F5344CB8AC3E}">
        <p14:creationId xmlns:p14="http://schemas.microsoft.com/office/powerpoint/2010/main" val="358185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3327424F-F3F9-814E-B2BA-0C810408496D}"/>
              </a:ext>
            </a:extLst>
          </p:cNvPr>
          <p:cNvPicPr>
            <a:picLocks noGrp="1" noChangeAspect="1"/>
          </p:cNvPicPr>
          <p:nvPr>
            <p:ph idx="1"/>
          </p:nvPr>
        </p:nvPicPr>
        <p:blipFill>
          <a:blip r:embed="rId2"/>
          <a:stretch>
            <a:fillRect/>
          </a:stretch>
        </p:blipFill>
        <p:spPr>
          <a:xfrm>
            <a:off x="260644" y="217968"/>
            <a:ext cx="8349955" cy="1714500"/>
          </a:xfrm>
        </p:spPr>
      </p:pic>
      <p:pic>
        <p:nvPicPr>
          <p:cNvPr id="8" name="図 7">
            <a:extLst>
              <a:ext uri="{FF2B5EF4-FFF2-40B4-BE49-F238E27FC236}">
                <a16:creationId xmlns:a16="http://schemas.microsoft.com/office/drawing/2014/main" id="{31E4558F-C058-744F-AECB-260AD8455ACA}"/>
              </a:ext>
            </a:extLst>
          </p:cNvPr>
          <p:cNvPicPr>
            <a:picLocks noChangeAspect="1"/>
          </p:cNvPicPr>
          <p:nvPr/>
        </p:nvPicPr>
        <p:blipFill>
          <a:blip r:embed="rId3"/>
          <a:stretch>
            <a:fillRect/>
          </a:stretch>
        </p:blipFill>
        <p:spPr>
          <a:xfrm>
            <a:off x="3446573" y="1887426"/>
            <a:ext cx="7112159" cy="4788492"/>
          </a:xfrm>
          <a:prstGeom prst="rect">
            <a:avLst/>
          </a:prstGeom>
        </p:spPr>
      </p:pic>
      <p:sp>
        <p:nvSpPr>
          <p:cNvPr id="2" name="スライド番号プレースホルダー 1">
            <a:extLst>
              <a:ext uri="{FF2B5EF4-FFF2-40B4-BE49-F238E27FC236}">
                <a16:creationId xmlns:a16="http://schemas.microsoft.com/office/drawing/2014/main" id="{F8B04D51-F3D6-8B4D-909E-95FC285A2E2B}"/>
              </a:ext>
            </a:extLst>
          </p:cNvPr>
          <p:cNvSpPr>
            <a:spLocks noGrp="1"/>
          </p:cNvSpPr>
          <p:nvPr>
            <p:ph type="sldNum" sz="quarter" idx="12"/>
          </p:nvPr>
        </p:nvSpPr>
        <p:spPr/>
        <p:txBody>
          <a:bodyPr/>
          <a:lstStyle/>
          <a:p>
            <a:fld id="{3DC82251-0E89-0045-A243-E26D74769001}" type="slidenum">
              <a:rPr kumimoji="1" lang="ja-JP" altLang="en-US" smtClean="0"/>
              <a:t>2</a:t>
            </a:fld>
            <a:endParaRPr kumimoji="1" lang="ja-JP" altLang="en-US"/>
          </a:p>
        </p:txBody>
      </p:sp>
      <p:cxnSp>
        <p:nvCxnSpPr>
          <p:cNvPr id="4" name="直線コネクタ 3">
            <a:extLst>
              <a:ext uri="{FF2B5EF4-FFF2-40B4-BE49-F238E27FC236}">
                <a16:creationId xmlns:a16="http://schemas.microsoft.com/office/drawing/2014/main" id="{F8214DC9-152D-B34A-931B-04537CFFFA70}"/>
              </a:ext>
            </a:extLst>
          </p:cNvPr>
          <p:cNvCxnSpPr/>
          <p:nvPr/>
        </p:nvCxnSpPr>
        <p:spPr>
          <a:xfrm>
            <a:off x="3226279" y="5279366"/>
            <a:ext cx="58832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28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75F929-458B-0243-AA14-8BC3237149EC}"/>
              </a:ext>
            </a:extLst>
          </p:cNvPr>
          <p:cNvSpPr>
            <a:spLocks noGrp="1"/>
          </p:cNvSpPr>
          <p:nvPr>
            <p:ph type="title"/>
          </p:nvPr>
        </p:nvSpPr>
        <p:spPr>
          <a:xfrm>
            <a:off x="2209800" y="209059"/>
            <a:ext cx="7772400" cy="655236"/>
          </a:xfrm>
        </p:spPr>
        <p:txBody>
          <a:bodyPr>
            <a:normAutofit fontScale="90000"/>
          </a:bodyPr>
          <a:lstStyle/>
          <a:p>
            <a:r>
              <a:rPr kumimoji="1" lang="ja-JP" altLang="en-US"/>
              <a:t>事業継続力強化計画</a:t>
            </a:r>
          </a:p>
        </p:txBody>
      </p:sp>
      <p:sp>
        <p:nvSpPr>
          <p:cNvPr id="4" name="フッター プレースホルダー 3">
            <a:extLst>
              <a:ext uri="{FF2B5EF4-FFF2-40B4-BE49-F238E27FC236}">
                <a16:creationId xmlns:a16="http://schemas.microsoft.com/office/drawing/2014/main" id="{6F99A230-56B6-F54D-B871-8260F5FC3C91}"/>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5" name="スライド番号プレースホルダー 4">
            <a:extLst>
              <a:ext uri="{FF2B5EF4-FFF2-40B4-BE49-F238E27FC236}">
                <a16:creationId xmlns:a16="http://schemas.microsoft.com/office/drawing/2014/main" id="{92B8D3E4-33F9-0E40-8022-313396D26668}"/>
              </a:ext>
            </a:extLst>
          </p:cNvPr>
          <p:cNvSpPr>
            <a:spLocks noGrp="1"/>
          </p:cNvSpPr>
          <p:nvPr>
            <p:ph type="sldNum" sz="quarter" idx="12"/>
          </p:nvPr>
        </p:nvSpPr>
        <p:spPr/>
        <p:txBody>
          <a:bodyPr/>
          <a:lstStyle/>
          <a:p>
            <a:fld id="{5C8FD7CE-B326-374D-9928-B40B903A20BC}" type="slidenum">
              <a:rPr kumimoji="1" lang="ja-JP" altLang="en-US" smtClean="0"/>
              <a:t>20</a:t>
            </a:fld>
            <a:endParaRPr kumimoji="1" lang="ja-JP" altLang="en-US"/>
          </a:p>
        </p:txBody>
      </p:sp>
      <p:pic>
        <p:nvPicPr>
          <p:cNvPr id="6" name="図 5">
            <a:extLst>
              <a:ext uri="{FF2B5EF4-FFF2-40B4-BE49-F238E27FC236}">
                <a16:creationId xmlns:a16="http://schemas.microsoft.com/office/drawing/2014/main" id="{EE337F31-169E-2747-93BF-EE4C99A25338}"/>
              </a:ext>
            </a:extLst>
          </p:cNvPr>
          <p:cNvPicPr>
            <a:picLocks noChangeAspect="1"/>
          </p:cNvPicPr>
          <p:nvPr/>
        </p:nvPicPr>
        <p:blipFill>
          <a:blip r:embed="rId2"/>
          <a:stretch>
            <a:fillRect/>
          </a:stretch>
        </p:blipFill>
        <p:spPr>
          <a:xfrm>
            <a:off x="3733946" y="1634463"/>
            <a:ext cx="4675849" cy="4638322"/>
          </a:xfrm>
          <a:prstGeom prst="rect">
            <a:avLst/>
          </a:prstGeom>
        </p:spPr>
      </p:pic>
      <p:sp>
        <p:nvSpPr>
          <p:cNvPr id="7" name="テキスト ボックス 6">
            <a:extLst>
              <a:ext uri="{FF2B5EF4-FFF2-40B4-BE49-F238E27FC236}">
                <a16:creationId xmlns:a16="http://schemas.microsoft.com/office/drawing/2014/main" id="{32D408ED-5C9C-0E4C-AD69-214B5B9CCA5E}"/>
              </a:ext>
            </a:extLst>
          </p:cNvPr>
          <p:cNvSpPr txBox="1"/>
          <p:nvPr/>
        </p:nvSpPr>
        <p:spPr>
          <a:xfrm>
            <a:off x="1813021" y="1031831"/>
            <a:ext cx="8517698" cy="400110"/>
          </a:xfrm>
          <a:prstGeom prst="rect">
            <a:avLst/>
          </a:prstGeom>
          <a:noFill/>
          <a:ln>
            <a:solidFill>
              <a:schemeClr val="accent1"/>
            </a:solidFill>
          </a:ln>
        </p:spPr>
        <p:txBody>
          <a:bodyPr wrap="square" rtlCol="0">
            <a:spAutoFit/>
          </a:bodyPr>
          <a:lstStyle/>
          <a:p>
            <a:pPr algn="ctr"/>
            <a:r>
              <a:rPr lang="ja-JP" altLang="en-US" sz="2000"/>
              <a:t>マークを名刺やホームページ・広報に使える</a:t>
            </a:r>
          </a:p>
        </p:txBody>
      </p:sp>
      <p:sp>
        <p:nvSpPr>
          <p:cNvPr id="8" name="円形吹き出し 7">
            <a:extLst>
              <a:ext uri="{FF2B5EF4-FFF2-40B4-BE49-F238E27FC236}">
                <a16:creationId xmlns:a16="http://schemas.microsoft.com/office/drawing/2014/main" id="{3AA34F34-6460-AB41-A495-83D4C3CB4DE2}"/>
              </a:ext>
            </a:extLst>
          </p:cNvPr>
          <p:cNvSpPr/>
          <p:nvPr/>
        </p:nvSpPr>
        <p:spPr>
          <a:xfrm>
            <a:off x="8409795" y="1836311"/>
            <a:ext cx="1837582" cy="200755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今回</a:t>
            </a:r>
            <a:endParaRPr lang="en-US" altLang="ja-JP" sz="2400" dirty="0"/>
          </a:p>
          <a:p>
            <a:pPr algn="ctr"/>
            <a:r>
              <a:rPr lang="ja-JP" altLang="en-US" sz="2400"/>
              <a:t>これも同時に申請</a:t>
            </a:r>
            <a:endParaRPr lang="en-US" altLang="ja-JP" sz="2400" dirty="0"/>
          </a:p>
        </p:txBody>
      </p:sp>
    </p:spTree>
    <p:extLst>
      <p:ext uri="{BB962C8B-B14F-4D97-AF65-F5344CB8AC3E}">
        <p14:creationId xmlns:p14="http://schemas.microsoft.com/office/powerpoint/2010/main" val="1638835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F047F66-EE72-D04A-9155-F7686363EC76}"/>
              </a:ext>
            </a:extLst>
          </p:cNvPr>
          <p:cNvPicPr>
            <a:picLocks noChangeAspect="1"/>
          </p:cNvPicPr>
          <p:nvPr/>
        </p:nvPicPr>
        <p:blipFill>
          <a:blip r:embed="rId2"/>
          <a:stretch>
            <a:fillRect/>
          </a:stretch>
        </p:blipFill>
        <p:spPr>
          <a:xfrm>
            <a:off x="1368051" y="1120156"/>
            <a:ext cx="3827979" cy="4722013"/>
          </a:xfrm>
          <a:prstGeom prst="rect">
            <a:avLst/>
          </a:prstGeom>
        </p:spPr>
      </p:pic>
      <p:pic>
        <p:nvPicPr>
          <p:cNvPr id="5" name="図 4">
            <a:extLst>
              <a:ext uri="{FF2B5EF4-FFF2-40B4-BE49-F238E27FC236}">
                <a16:creationId xmlns:a16="http://schemas.microsoft.com/office/drawing/2014/main" id="{4912ECF7-5FDB-5B45-9883-4269C644AE9E}"/>
              </a:ext>
            </a:extLst>
          </p:cNvPr>
          <p:cNvPicPr>
            <a:picLocks noChangeAspect="1"/>
          </p:cNvPicPr>
          <p:nvPr/>
        </p:nvPicPr>
        <p:blipFill>
          <a:blip r:embed="rId3"/>
          <a:stretch>
            <a:fillRect/>
          </a:stretch>
        </p:blipFill>
        <p:spPr>
          <a:xfrm>
            <a:off x="7172266" y="1120156"/>
            <a:ext cx="3639098" cy="4797565"/>
          </a:xfrm>
          <a:prstGeom prst="rect">
            <a:avLst/>
          </a:prstGeom>
        </p:spPr>
      </p:pic>
      <p:sp>
        <p:nvSpPr>
          <p:cNvPr id="6" name="テキスト ボックス 5">
            <a:extLst>
              <a:ext uri="{FF2B5EF4-FFF2-40B4-BE49-F238E27FC236}">
                <a16:creationId xmlns:a16="http://schemas.microsoft.com/office/drawing/2014/main" id="{9AAFF6E3-73B6-4A43-BEDA-F04839AE5837}"/>
              </a:ext>
            </a:extLst>
          </p:cNvPr>
          <p:cNvSpPr txBox="1"/>
          <p:nvPr/>
        </p:nvSpPr>
        <p:spPr>
          <a:xfrm>
            <a:off x="1956389" y="267383"/>
            <a:ext cx="2492990" cy="646331"/>
          </a:xfrm>
          <a:prstGeom prst="rect">
            <a:avLst/>
          </a:prstGeom>
          <a:noFill/>
        </p:spPr>
        <p:txBody>
          <a:bodyPr wrap="none" rtlCol="0">
            <a:spAutoFit/>
          </a:bodyPr>
          <a:lstStyle/>
          <a:p>
            <a:r>
              <a:rPr kumimoji="1" lang="ja-JP" altLang="en-US" sz="3600"/>
              <a:t>３５ページ</a:t>
            </a:r>
          </a:p>
        </p:txBody>
      </p:sp>
      <p:sp>
        <p:nvSpPr>
          <p:cNvPr id="7" name="テキスト ボックス 6">
            <a:extLst>
              <a:ext uri="{FF2B5EF4-FFF2-40B4-BE49-F238E27FC236}">
                <a16:creationId xmlns:a16="http://schemas.microsoft.com/office/drawing/2014/main" id="{ADD5DA81-CBA7-DD47-861B-8579D6648199}"/>
              </a:ext>
            </a:extLst>
          </p:cNvPr>
          <p:cNvSpPr txBox="1"/>
          <p:nvPr/>
        </p:nvSpPr>
        <p:spPr>
          <a:xfrm>
            <a:off x="7650490" y="267383"/>
            <a:ext cx="2492990" cy="646331"/>
          </a:xfrm>
          <a:prstGeom prst="rect">
            <a:avLst/>
          </a:prstGeom>
          <a:noFill/>
        </p:spPr>
        <p:txBody>
          <a:bodyPr wrap="none" rtlCol="0">
            <a:spAutoFit/>
          </a:bodyPr>
          <a:lstStyle/>
          <a:p>
            <a:r>
              <a:rPr kumimoji="1" lang="ja-JP" altLang="en-US" sz="3600"/>
              <a:t>３１ページ</a:t>
            </a:r>
          </a:p>
        </p:txBody>
      </p:sp>
      <p:sp>
        <p:nvSpPr>
          <p:cNvPr id="2" name="スライド番号プレースホルダー 1">
            <a:extLst>
              <a:ext uri="{FF2B5EF4-FFF2-40B4-BE49-F238E27FC236}">
                <a16:creationId xmlns:a16="http://schemas.microsoft.com/office/drawing/2014/main" id="{ABBEE085-81C3-A841-AE87-D24BD1F81CE8}"/>
              </a:ext>
            </a:extLst>
          </p:cNvPr>
          <p:cNvSpPr>
            <a:spLocks noGrp="1"/>
          </p:cNvSpPr>
          <p:nvPr>
            <p:ph type="sldNum" sz="quarter" idx="12"/>
          </p:nvPr>
        </p:nvSpPr>
        <p:spPr/>
        <p:txBody>
          <a:bodyPr/>
          <a:lstStyle/>
          <a:p>
            <a:fld id="{3DC82251-0E89-0045-A243-E26D74769001}" type="slidenum">
              <a:rPr kumimoji="1" lang="ja-JP" altLang="en-US" smtClean="0"/>
              <a:t>21</a:t>
            </a:fld>
            <a:endParaRPr kumimoji="1" lang="ja-JP" altLang="en-US"/>
          </a:p>
        </p:txBody>
      </p:sp>
      <p:sp>
        <p:nvSpPr>
          <p:cNvPr id="4" name="動作設定ボタン: 進む/次へ 3">
            <a:hlinkClick r:id="rId4" action="ppaction://hlinkfile" highlightClick="1"/>
            <a:extLst>
              <a:ext uri="{FF2B5EF4-FFF2-40B4-BE49-F238E27FC236}">
                <a16:creationId xmlns:a16="http://schemas.microsoft.com/office/drawing/2014/main" id="{A535A9AD-85AA-6343-A1DE-E3B7B27475F0}"/>
              </a:ext>
            </a:extLst>
          </p:cNvPr>
          <p:cNvSpPr/>
          <p:nvPr/>
        </p:nvSpPr>
        <p:spPr>
          <a:xfrm>
            <a:off x="4717842" y="217954"/>
            <a:ext cx="716692" cy="646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動作設定ボタン: 進む/次へ 7">
            <a:hlinkClick r:id="rId5" action="ppaction://hlinkfile" highlightClick="1"/>
            <a:extLst>
              <a:ext uri="{FF2B5EF4-FFF2-40B4-BE49-F238E27FC236}">
                <a16:creationId xmlns:a16="http://schemas.microsoft.com/office/drawing/2014/main" id="{9DB7A44B-BE6A-B54B-AFAB-9BA60BF9CA96}"/>
              </a:ext>
            </a:extLst>
          </p:cNvPr>
          <p:cNvSpPr/>
          <p:nvPr/>
        </p:nvSpPr>
        <p:spPr>
          <a:xfrm>
            <a:off x="10301828" y="213491"/>
            <a:ext cx="716692" cy="646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hlinkClick r:id="rId6"/>
            <a:extLst>
              <a:ext uri="{FF2B5EF4-FFF2-40B4-BE49-F238E27FC236}">
                <a16:creationId xmlns:a16="http://schemas.microsoft.com/office/drawing/2014/main" id="{9692E2AF-8C0F-354D-84DE-44B2A1469667}"/>
              </a:ext>
            </a:extLst>
          </p:cNvPr>
          <p:cNvSpPr/>
          <p:nvPr/>
        </p:nvSpPr>
        <p:spPr>
          <a:xfrm>
            <a:off x="345058" y="6130175"/>
            <a:ext cx="11283350" cy="646331"/>
          </a:xfrm>
          <a:prstGeom prst="rect">
            <a:avLst/>
          </a:prstGeom>
        </p:spPr>
        <p:txBody>
          <a:bodyPr wrap="square">
            <a:spAutoFit/>
          </a:bodyPr>
          <a:lstStyle/>
          <a:p>
            <a:r>
              <a:rPr lang="ja-JP" altLang="en-US"/>
              <a:t>クリックhttps://www.mhlw.go.jp/stf/seisakunitsuite/bunya/hukushi_kaigo/kaigo_koureisha/douga_00002.html</a:t>
            </a:r>
          </a:p>
        </p:txBody>
      </p:sp>
    </p:spTree>
    <p:extLst>
      <p:ext uri="{BB962C8B-B14F-4D97-AF65-F5344CB8AC3E}">
        <p14:creationId xmlns:p14="http://schemas.microsoft.com/office/powerpoint/2010/main" val="3568969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BFCD578-749C-4B48-B428-8A9CFA1DC468}"/>
              </a:ext>
            </a:extLst>
          </p:cNvPr>
          <p:cNvSpPr>
            <a:spLocks noGrp="1"/>
          </p:cNvSpPr>
          <p:nvPr>
            <p:ph type="sldNum" sz="quarter" idx="12"/>
          </p:nvPr>
        </p:nvSpPr>
        <p:spPr/>
        <p:txBody>
          <a:bodyPr/>
          <a:lstStyle/>
          <a:p>
            <a:fld id="{3DC82251-0E89-0045-A243-E26D74769001}" type="slidenum">
              <a:rPr kumimoji="1" lang="ja-JP" altLang="en-US" smtClean="0"/>
              <a:t>22</a:t>
            </a:fld>
            <a:endParaRPr kumimoji="1" lang="ja-JP" altLang="en-US"/>
          </a:p>
        </p:txBody>
      </p:sp>
      <p:pic>
        <p:nvPicPr>
          <p:cNvPr id="4" name="図 3">
            <a:extLst>
              <a:ext uri="{FF2B5EF4-FFF2-40B4-BE49-F238E27FC236}">
                <a16:creationId xmlns:a16="http://schemas.microsoft.com/office/drawing/2014/main" id="{9808A904-EC92-954C-A809-9D2A693279B2}"/>
              </a:ext>
            </a:extLst>
          </p:cNvPr>
          <p:cNvPicPr>
            <a:picLocks noChangeAspect="1"/>
          </p:cNvPicPr>
          <p:nvPr/>
        </p:nvPicPr>
        <p:blipFill>
          <a:blip r:embed="rId2"/>
          <a:stretch>
            <a:fillRect/>
          </a:stretch>
        </p:blipFill>
        <p:spPr>
          <a:xfrm>
            <a:off x="1164109" y="477967"/>
            <a:ext cx="9715500" cy="4445000"/>
          </a:xfrm>
          <a:prstGeom prst="rect">
            <a:avLst/>
          </a:prstGeom>
        </p:spPr>
      </p:pic>
      <p:sp>
        <p:nvSpPr>
          <p:cNvPr id="5" name="動作設定ボタン: 進む/次へ 4">
            <a:hlinkClick r:id="rId3" highlightClick="1"/>
            <a:extLst>
              <a:ext uri="{FF2B5EF4-FFF2-40B4-BE49-F238E27FC236}">
                <a16:creationId xmlns:a16="http://schemas.microsoft.com/office/drawing/2014/main" id="{05CC04F5-E5BB-6641-B7A5-9EF485DCE0E2}"/>
              </a:ext>
            </a:extLst>
          </p:cNvPr>
          <p:cNvSpPr/>
          <p:nvPr/>
        </p:nvSpPr>
        <p:spPr>
          <a:xfrm>
            <a:off x="5659395" y="4922967"/>
            <a:ext cx="963827" cy="103299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52024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9661BE-87D6-4C4C-AA3A-6D44505F578E}"/>
              </a:ext>
            </a:extLst>
          </p:cNvPr>
          <p:cNvSpPr txBox="1">
            <a:spLocks/>
          </p:cNvSpPr>
          <p:nvPr/>
        </p:nvSpPr>
        <p:spPr>
          <a:xfrm>
            <a:off x="191386" y="386391"/>
            <a:ext cx="11780874" cy="1325563"/>
          </a:xfrm>
          <a:prstGeom prst="rect">
            <a:avLst/>
          </a:prstGeom>
          <a:solidFill>
            <a:schemeClr val="accent4">
              <a:lumMod val="20000"/>
              <a:lumOff val="80000"/>
            </a:schemeClr>
          </a:solidFill>
          <a:ln>
            <a:solidFill>
              <a:schemeClr val="accent1"/>
            </a:solidFill>
          </a:ln>
        </p:spPr>
        <p:txBody>
          <a:bodyPr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b="1">
                <a:solidFill>
                  <a:srgbClr val="FF0000"/>
                </a:solidFill>
              </a:rPr>
              <a:t>宿題　</a:t>
            </a:r>
            <a:r>
              <a:rPr lang="ja-JP" altLang="en-US" sz="3600"/>
              <a:t>感染症対策（コロナウィルス対策）</a:t>
            </a:r>
            <a:endParaRPr lang="en-US" altLang="ja-JP" sz="3600" dirty="0"/>
          </a:p>
          <a:p>
            <a:pPr algn="ctr"/>
            <a:r>
              <a:rPr lang="ja-JP" altLang="en-US" sz="3600"/>
              <a:t>できてる度合いを〇</a:t>
            </a:r>
            <a:r>
              <a:rPr lang="en-US" altLang="ja-JP" sz="3600" dirty="0"/>
              <a:t>X</a:t>
            </a:r>
            <a:r>
              <a:rPr lang="ja-JP" altLang="en-US" sz="3600"/>
              <a:t>△で表記</a:t>
            </a:r>
          </a:p>
        </p:txBody>
      </p:sp>
      <p:sp>
        <p:nvSpPr>
          <p:cNvPr id="3" name="テキスト ボックス 2">
            <a:extLst>
              <a:ext uri="{FF2B5EF4-FFF2-40B4-BE49-F238E27FC236}">
                <a16:creationId xmlns:a16="http://schemas.microsoft.com/office/drawing/2014/main" id="{3AB71219-9EEE-AB4F-9EE3-C2EE3BCFC210}"/>
              </a:ext>
            </a:extLst>
          </p:cNvPr>
          <p:cNvSpPr txBox="1"/>
          <p:nvPr/>
        </p:nvSpPr>
        <p:spPr>
          <a:xfrm>
            <a:off x="191386" y="1998921"/>
            <a:ext cx="5975498" cy="3970318"/>
          </a:xfrm>
          <a:prstGeom prst="rect">
            <a:avLst/>
          </a:prstGeom>
          <a:solidFill>
            <a:schemeClr val="accent4">
              <a:lumMod val="20000"/>
              <a:lumOff val="80000"/>
            </a:schemeClr>
          </a:solidFill>
          <a:ln>
            <a:solidFill>
              <a:schemeClr val="accent1"/>
            </a:solidFill>
          </a:ln>
        </p:spPr>
        <p:txBody>
          <a:bodyPr wrap="square" rtlCol="0">
            <a:spAutoFit/>
          </a:bodyPr>
          <a:lstStyle/>
          <a:p>
            <a:pPr marL="514350" indent="-514350">
              <a:buFont typeface="+mj-lt"/>
              <a:buAutoNum type="arabicPeriod"/>
            </a:pPr>
            <a:r>
              <a:rPr lang="ja-JP" altLang="en-US" sz="2800"/>
              <a:t>□手洗い・うがい・マスク</a:t>
            </a:r>
            <a:endParaRPr lang="en-US" altLang="ja-JP" sz="2800" dirty="0"/>
          </a:p>
          <a:p>
            <a:pPr marL="514350" indent="-514350">
              <a:buFont typeface="+mj-lt"/>
              <a:buAutoNum type="arabicPeriod"/>
            </a:pPr>
            <a:r>
              <a:rPr lang="ja-JP" altLang="en-US" sz="2800"/>
              <a:t>□入退室時</a:t>
            </a:r>
            <a:r>
              <a:rPr kumimoji="1" lang="ja-JP" altLang="en-US" sz="2800"/>
              <a:t>の除菌</a:t>
            </a:r>
            <a:endParaRPr kumimoji="1" lang="en-US" altLang="ja-JP" sz="2800" dirty="0"/>
          </a:p>
          <a:p>
            <a:pPr marL="514350" indent="-514350">
              <a:buFont typeface="+mj-lt"/>
              <a:buAutoNum type="arabicPeriod"/>
            </a:pPr>
            <a:r>
              <a:rPr lang="ja-JP" altLang="en-US" sz="2800"/>
              <a:t>□入退室の制限</a:t>
            </a:r>
            <a:endParaRPr lang="en-US" altLang="ja-JP" sz="2800" dirty="0"/>
          </a:p>
          <a:p>
            <a:pPr marL="514350" indent="-514350">
              <a:buFont typeface="+mj-lt"/>
              <a:buAutoNum type="arabicPeriod"/>
            </a:pPr>
            <a:r>
              <a:rPr lang="ja-JP" altLang="en-US" sz="2800"/>
              <a:t>□入退室名簿の記帳＆検温</a:t>
            </a:r>
            <a:endParaRPr lang="en-US" altLang="ja-JP" sz="2800" dirty="0"/>
          </a:p>
          <a:p>
            <a:pPr marL="514350" indent="-514350">
              <a:buFont typeface="+mj-lt"/>
              <a:buAutoNum type="arabicPeriod"/>
            </a:pPr>
            <a:r>
              <a:rPr lang="ja-JP" altLang="en-US" sz="2800"/>
              <a:t>□スタッフ出勤時検温</a:t>
            </a:r>
            <a:endParaRPr lang="en-US" altLang="ja-JP" sz="2800" dirty="0"/>
          </a:p>
          <a:p>
            <a:pPr marL="514350" indent="-514350">
              <a:buFont typeface="+mj-lt"/>
              <a:buAutoNum type="arabicPeriod"/>
            </a:pPr>
            <a:r>
              <a:rPr lang="ja-JP" altLang="en-US" sz="2800"/>
              <a:t>□利用者の定期検温</a:t>
            </a:r>
            <a:endParaRPr lang="en-US" altLang="ja-JP" sz="2800" dirty="0"/>
          </a:p>
          <a:p>
            <a:pPr marL="514350" indent="-514350">
              <a:buFont typeface="+mj-lt"/>
              <a:buAutoNum type="arabicPeriod"/>
            </a:pPr>
            <a:r>
              <a:rPr lang="ja-JP" altLang="en-US" sz="2800"/>
              <a:t>□給食調理作業者の検温</a:t>
            </a:r>
            <a:endParaRPr lang="en-US" altLang="ja-JP" sz="2800" dirty="0"/>
          </a:p>
          <a:p>
            <a:pPr marL="514350" indent="-514350">
              <a:buFont typeface="+mj-lt"/>
              <a:buAutoNum type="arabicPeriod"/>
            </a:pPr>
            <a:r>
              <a:rPr lang="ja-JP" altLang="en-US" sz="2800"/>
              <a:t>□宅配や納品業者への対策</a:t>
            </a:r>
            <a:endParaRPr lang="en-US" altLang="ja-JP" sz="2800" dirty="0"/>
          </a:p>
          <a:p>
            <a:pPr marL="514350" indent="-514350">
              <a:buFont typeface="+mj-lt"/>
              <a:buAutoNum type="arabicPeriod"/>
            </a:pPr>
            <a:r>
              <a:rPr lang="ja-JP" altLang="en-US" sz="2800"/>
              <a:t>□異常時の連絡行動手順書</a:t>
            </a:r>
            <a:endParaRPr kumimoji="1" lang="ja-JP" altLang="en-US" sz="2800"/>
          </a:p>
        </p:txBody>
      </p:sp>
      <p:sp>
        <p:nvSpPr>
          <p:cNvPr id="4" name="テキスト ボックス 3">
            <a:extLst>
              <a:ext uri="{FF2B5EF4-FFF2-40B4-BE49-F238E27FC236}">
                <a16:creationId xmlns:a16="http://schemas.microsoft.com/office/drawing/2014/main" id="{B567BE79-BA42-4B40-891C-BC2120D0D37D}"/>
              </a:ext>
            </a:extLst>
          </p:cNvPr>
          <p:cNvSpPr txBox="1"/>
          <p:nvPr/>
        </p:nvSpPr>
        <p:spPr>
          <a:xfrm>
            <a:off x="6400800" y="1998921"/>
            <a:ext cx="5571460" cy="3970318"/>
          </a:xfrm>
          <a:prstGeom prst="rect">
            <a:avLst/>
          </a:prstGeom>
          <a:solidFill>
            <a:schemeClr val="accent4">
              <a:lumMod val="20000"/>
              <a:lumOff val="80000"/>
            </a:schemeClr>
          </a:solidFill>
          <a:ln>
            <a:solidFill>
              <a:schemeClr val="accent1"/>
            </a:solidFill>
          </a:ln>
        </p:spPr>
        <p:txBody>
          <a:bodyPr wrap="square" rtlCol="0">
            <a:spAutoFit/>
          </a:bodyPr>
          <a:lstStyle/>
          <a:p>
            <a:pPr marL="514350" indent="-514350">
              <a:buFont typeface="+mj-lt"/>
              <a:buAutoNum type="arabicPeriod"/>
            </a:pPr>
            <a:r>
              <a:rPr lang="ja-JP" altLang="en-US" sz="2800"/>
              <a:t>□事業所内スタッフ連絡網</a:t>
            </a:r>
            <a:endParaRPr lang="en-US" altLang="ja-JP" sz="2800" dirty="0"/>
          </a:p>
          <a:p>
            <a:pPr marL="514350" indent="-514350">
              <a:buFont typeface="+mj-lt"/>
              <a:buAutoNum type="arabicPeriod"/>
            </a:pPr>
            <a:r>
              <a:rPr lang="ja-JP" altLang="en-US" sz="2800"/>
              <a:t>□利用者家族への連絡網</a:t>
            </a:r>
            <a:endParaRPr lang="en-US" altLang="ja-JP" sz="2800" dirty="0"/>
          </a:p>
          <a:p>
            <a:pPr marL="514350" indent="-514350">
              <a:buFont typeface="+mj-lt"/>
              <a:buAutoNum type="arabicPeriod"/>
            </a:pPr>
            <a:r>
              <a:rPr lang="ja-JP" altLang="en-US" sz="2800"/>
              <a:t>□本部・他事業所連絡網</a:t>
            </a:r>
            <a:endParaRPr lang="en-US" altLang="ja-JP" sz="2800" dirty="0"/>
          </a:p>
          <a:p>
            <a:pPr marL="514350" indent="-514350">
              <a:buFont typeface="+mj-lt"/>
              <a:buAutoNum type="arabicPeriod"/>
            </a:pPr>
            <a:r>
              <a:rPr lang="ja-JP" altLang="en-US" sz="2800"/>
              <a:t>□緊急時公的連絡先リスト</a:t>
            </a:r>
            <a:endParaRPr lang="en-US" altLang="ja-JP" sz="2800" dirty="0"/>
          </a:p>
          <a:p>
            <a:pPr marL="514350" indent="-514350">
              <a:buFont typeface="+mj-lt"/>
              <a:buAutoNum type="arabicPeriod"/>
            </a:pPr>
            <a:r>
              <a:rPr lang="ja-JP" altLang="en-US" sz="2800"/>
              <a:t>□感染者</a:t>
            </a:r>
            <a:r>
              <a:rPr lang="en-US" altLang="ja-JP" sz="2800" dirty="0"/>
              <a:t>/</a:t>
            </a:r>
            <a:r>
              <a:rPr lang="ja-JP" altLang="en-US" sz="2800"/>
              <a:t>濃厚接触者リスト</a:t>
            </a:r>
            <a:endParaRPr lang="en-US" altLang="ja-JP" sz="2800" dirty="0"/>
          </a:p>
          <a:p>
            <a:pPr marL="514350" indent="-514350">
              <a:buFont typeface="+mj-lt"/>
              <a:buAutoNum type="arabicPeriod"/>
            </a:pPr>
            <a:r>
              <a:rPr lang="ja-JP" altLang="en-US" sz="2800"/>
              <a:t>□感染者発生時の手順書</a:t>
            </a:r>
            <a:endParaRPr lang="en-US" altLang="ja-JP" sz="2800" dirty="0"/>
          </a:p>
          <a:p>
            <a:pPr marL="514350" indent="-514350">
              <a:buFont typeface="+mj-lt"/>
              <a:buAutoNum type="arabicPeriod"/>
            </a:pPr>
            <a:r>
              <a:rPr lang="ja-JP" altLang="en-US" sz="2800"/>
              <a:t>□隔離室</a:t>
            </a:r>
            <a:r>
              <a:rPr lang="en-US" altLang="ja-JP" sz="2800" dirty="0"/>
              <a:t>(</a:t>
            </a:r>
            <a:r>
              <a:rPr lang="ja-JP" altLang="en-US" sz="2800"/>
              <a:t>換気扇つき</a:t>
            </a:r>
            <a:r>
              <a:rPr lang="en-US" altLang="ja-JP" sz="2800" dirty="0"/>
              <a:t>)</a:t>
            </a:r>
          </a:p>
          <a:p>
            <a:pPr marL="514350" indent="-514350">
              <a:buFont typeface="+mj-lt"/>
              <a:buAutoNum type="arabicPeriod"/>
            </a:pPr>
            <a:r>
              <a:rPr lang="ja-JP" altLang="en-US" sz="2800"/>
              <a:t>□感染対策の備蓄品リスト</a:t>
            </a:r>
            <a:endParaRPr lang="en-US" altLang="ja-JP" sz="2800" dirty="0"/>
          </a:p>
          <a:p>
            <a:pPr marL="514350" indent="-514350">
              <a:buFont typeface="+mj-lt"/>
              <a:buAutoNum type="arabicPeriod"/>
            </a:pPr>
            <a:r>
              <a:rPr lang="ja-JP" altLang="en-US" sz="2800"/>
              <a:t>□感染時殺菌洗浄の手順書</a:t>
            </a:r>
            <a:endParaRPr lang="en-US" altLang="ja-JP" sz="2800" dirty="0"/>
          </a:p>
        </p:txBody>
      </p:sp>
      <p:sp>
        <p:nvSpPr>
          <p:cNvPr id="5" name="スライド番号プレースホルダー 4">
            <a:extLst>
              <a:ext uri="{FF2B5EF4-FFF2-40B4-BE49-F238E27FC236}">
                <a16:creationId xmlns:a16="http://schemas.microsoft.com/office/drawing/2014/main" id="{6F054B43-105B-7A4E-9FAE-D0E266855319}"/>
              </a:ext>
            </a:extLst>
          </p:cNvPr>
          <p:cNvSpPr>
            <a:spLocks noGrp="1"/>
          </p:cNvSpPr>
          <p:nvPr>
            <p:ph type="sldNum" sz="quarter" idx="12"/>
          </p:nvPr>
        </p:nvSpPr>
        <p:spPr/>
        <p:txBody>
          <a:bodyPr/>
          <a:lstStyle/>
          <a:p>
            <a:fld id="{3DC82251-0E89-0045-A243-E26D74769001}" type="slidenum">
              <a:rPr kumimoji="1" lang="ja-JP" altLang="en-US" smtClean="0"/>
              <a:t>23</a:t>
            </a:fld>
            <a:endParaRPr kumimoji="1" lang="ja-JP" altLang="en-US"/>
          </a:p>
        </p:txBody>
      </p:sp>
    </p:spTree>
    <p:extLst>
      <p:ext uri="{BB962C8B-B14F-4D97-AF65-F5344CB8AC3E}">
        <p14:creationId xmlns:p14="http://schemas.microsoft.com/office/powerpoint/2010/main" val="198072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ssolv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500"/>
                                        <p:tgtEl>
                                          <p:spTgt spid="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6" end="6"/>
                                            </p:txEl>
                                          </p:spTgt>
                                        </p:tgtEl>
                                        <p:attrNameLst>
                                          <p:attrName>style.visibility</p:attrName>
                                        </p:attrNameLst>
                                      </p:cBhvr>
                                      <p:to>
                                        <p:strVal val="visible"/>
                                      </p:to>
                                    </p:set>
                                    <p:animEffect transition="in" filter="fade">
                                      <p:cBhvr>
                                        <p:cTn id="82" dur="500"/>
                                        <p:tgtEl>
                                          <p:spTgt spid="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500"/>
                                        <p:tgtEl>
                                          <p:spTgt spid="4">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
                                            <p:txEl>
                                              <p:pRg st="8" end="8"/>
                                            </p:txEl>
                                          </p:spTgt>
                                        </p:tgtEl>
                                        <p:attrNameLst>
                                          <p:attrName>style.visibility</p:attrName>
                                        </p:attrNameLst>
                                      </p:cBhvr>
                                      <p:to>
                                        <p:strVal val="visible"/>
                                      </p:to>
                                    </p:set>
                                    <p:animEffect transition="in" filter="fade">
                                      <p:cBhvr>
                                        <p:cTn id="9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build="p" bldLvl="2"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9661BE-87D6-4C4C-AA3A-6D44505F578E}"/>
              </a:ext>
            </a:extLst>
          </p:cNvPr>
          <p:cNvSpPr txBox="1">
            <a:spLocks/>
          </p:cNvSpPr>
          <p:nvPr/>
        </p:nvSpPr>
        <p:spPr>
          <a:xfrm>
            <a:off x="191386" y="386391"/>
            <a:ext cx="11780874" cy="1325563"/>
          </a:xfrm>
          <a:prstGeom prst="rect">
            <a:avLst/>
          </a:prstGeom>
          <a:solidFill>
            <a:schemeClr val="accent6">
              <a:lumMod val="20000"/>
              <a:lumOff val="80000"/>
            </a:schemeClr>
          </a:solidFill>
          <a:ln>
            <a:solidFill>
              <a:schemeClr val="accent1"/>
            </a:solidFill>
          </a:ln>
        </p:spPr>
        <p:txBody>
          <a:bodyPr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b="1">
                <a:solidFill>
                  <a:srgbClr val="FF0000"/>
                </a:solidFill>
              </a:rPr>
              <a:t>宿題　</a:t>
            </a:r>
            <a:r>
              <a:rPr lang="ja-JP" altLang="en-US" sz="3200"/>
              <a:t>感染対策の備蓄品の例（あなたの拠点の最小量表示）</a:t>
            </a:r>
          </a:p>
        </p:txBody>
      </p:sp>
      <p:sp>
        <p:nvSpPr>
          <p:cNvPr id="3" name="テキスト ボックス 2">
            <a:extLst>
              <a:ext uri="{FF2B5EF4-FFF2-40B4-BE49-F238E27FC236}">
                <a16:creationId xmlns:a16="http://schemas.microsoft.com/office/drawing/2014/main" id="{3AB71219-9EEE-AB4F-9EE3-C2EE3BCFC210}"/>
              </a:ext>
            </a:extLst>
          </p:cNvPr>
          <p:cNvSpPr txBox="1"/>
          <p:nvPr/>
        </p:nvSpPr>
        <p:spPr>
          <a:xfrm>
            <a:off x="191386" y="1998921"/>
            <a:ext cx="5764571" cy="3477875"/>
          </a:xfrm>
          <a:prstGeom prst="rect">
            <a:avLst/>
          </a:prstGeom>
          <a:solidFill>
            <a:schemeClr val="accent6">
              <a:lumMod val="20000"/>
              <a:lumOff val="80000"/>
            </a:schemeClr>
          </a:solidFill>
          <a:ln>
            <a:solidFill>
              <a:schemeClr val="accent1"/>
            </a:solidFill>
          </a:ln>
        </p:spPr>
        <p:txBody>
          <a:bodyPr wrap="square" rtlCol="0">
            <a:spAutoFit/>
          </a:bodyPr>
          <a:lstStyle/>
          <a:p>
            <a:pPr marL="514350" indent="-514350">
              <a:buFont typeface="+mj-lt"/>
              <a:buAutoNum type="arabicPeriod"/>
            </a:pPr>
            <a:r>
              <a:rPr lang="ja-JP" altLang="en-US" sz="2400">
                <a:latin typeface="+mj-lt"/>
              </a:rPr>
              <a:t>不織布製サージカルマスク　　枚</a:t>
            </a:r>
            <a:r>
              <a:rPr lang="ja-JP" altLang="en-US" sz="2400" u="sng">
                <a:latin typeface="+mj-lt"/>
              </a:rPr>
              <a:t>　　</a:t>
            </a:r>
            <a:endParaRPr lang="en-US" altLang="ja-JP" sz="2400" u="sng" dirty="0">
              <a:latin typeface="+mj-lt"/>
            </a:endParaRPr>
          </a:p>
          <a:p>
            <a:pPr marL="514350" indent="-514350">
              <a:buFont typeface="+mj-lt"/>
              <a:buAutoNum type="arabicPeriod"/>
            </a:pPr>
            <a:r>
              <a:rPr lang="en-US" altLang="ja-JP" sz="2400" dirty="0">
                <a:latin typeface="+mj-lt"/>
              </a:rPr>
              <a:t>N95</a:t>
            </a:r>
            <a:r>
              <a:rPr lang="ja-JP" altLang="en-US" sz="2400">
                <a:latin typeface="+mj-lt"/>
              </a:rPr>
              <a:t>高機能マスク　　枚</a:t>
            </a:r>
          </a:p>
          <a:p>
            <a:pPr marL="514350" indent="-514350">
              <a:buFont typeface="+mj-lt"/>
              <a:buAutoNum type="arabicPeriod"/>
            </a:pPr>
            <a:r>
              <a:rPr lang="ja-JP" altLang="en-US" sz="2400">
                <a:latin typeface="+mj-lt"/>
              </a:rPr>
              <a:t>体温計（非接触型体温計）　台</a:t>
            </a:r>
          </a:p>
          <a:p>
            <a:pPr marL="514350" indent="-514350">
              <a:buFont typeface="+mj-lt"/>
              <a:buAutoNum type="arabicPeriod"/>
            </a:pPr>
            <a:r>
              <a:rPr lang="ja-JP" altLang="en-US" sz="2400">
                <a:latin typeface="+mj-lt"/>
              </a:rPr>
              <a:t>ゴム手袋（使い捨て）　枚</a:t>
            </a:r>
            <a:endParaRPr lang="en-US" altLang="ja-JP" sz="2400" dirty="0">
              <a:latin typeface="+mj-lt"/>
            </a:endParaRPr>
          </a:p>
          <a:p>
            <a:pPr marL="514350" indent="-514350">
              <a:buFont typeface="+mj-lt"/>
              <a:buAutoNum type="arabicPeriod"/>
            </a:pPr>
            <a:r>
              <a:rPr lang="ja-JP" altLang="en-US" sz="2400">
                <a:latin typeface="+mj-lt"/>
              </a:rPr>
              <a:t>使い捨てシューズカバー　　枚</a:t>
            </a:r>
          </a:p>
          <a:p>
            <a:pPr marL="514350" indent="-514350">
              <a:buFont typeface="+mj-lt"/>
              <a:buAutoNum type="arabicPeriod"/>
            </a:pPr>
            <a:r>
              <a:rPr lang="ja-JP" altLang="en-US" sz="2400">
                <a:latin typeface="+mj-lt"/>
              </a:rPr>
              <a:t>フェイスシールド　　枚</a:t>
            </a:r>
          </a:p>
          <a:p>
            <a:pPr marL="514350" indent="-514350">
              <a:buFont typeface="+mj-lt"/>
              <a:buAutoNum type="arabicPeriod"/>
            </a:pPr>
            <a:r>
              <a:rPr lang="ja-JP" altLang="en-US" sz="2400">
                <a:latin typeface="+mj-lt"/>
              </a:rPr>
              <a:t>ゴーグル　　個</a:t>
            </a:r>
          </a:p>
          <a:p>
            <a:pPr marL="514350" indent="-514350">
              <a:buFont typeface="+mj-lt"/>
              <a:buAutoNum type="arabicPeriod"/>
            </a:pPr>
            <a:r>
              <a:rPr lang="ja-JP" altLang="en-US" sz="2400">
                <a:latin typeface="+mj-lt"/>
              </a:rPr>
              <a:t>使い捨て袖付きエプロン　　枚</a:t>
            </a:r>
          </a:p>
          <a:p>
            <a:pPr marL="514350" indent="-514350">
              <a:buFont typeface="+mj-lt"/>
              <a:buAutoNum type="arabicPeriod"/>
            </a:pPr>
            <a:r>
              <a:rPr lang="ja-JP" altLang="en-US" sz="2400">
                <a:latin typeface="+mj-lt"/>
              </a:rPr>
              <a:t>ガウン</a:t>
            </a:r>
            <a:r>
              <a:rPr lang="en-US" altLang="ja-JP" sz="2400" dirty="0">
                <a:latin typeface="+mj-lt"/>
              </a:rPr>
              <a:t>/</a:t>
            </a:r>
            <a:r>
              <a:rPr lang="ja-JP" altLang="en-US" sz="2400">
                <a:latin typeface="+mj-lt"/>
              </a:rPr>
              <a:t>キャップ（防護服）　　枚</a:t>
            </a:r>
          </a:p>
        </p:txBody>
      </p:sp>
      <p:sp>
        <p:nvSpPr>
          <p:cNvPr id="4" name="テキスト ボックス 3">
            <a:extLst>
              <a:ext uri="{FF2B5EF4-FFF2-40B4-BE49-F238E27FC236}">
                <a16:creationId xmlns:a16="http://schemas.microsoft.com/office/drawing/2014/main" id="{B567BE79-BA42-4B40-891C-BC2120D0D37D}"/>
              </a:ext>
            </a:extLst>
          </p:cNvPr>
          <p:cNvSpPr txBox="1"/>
          <p:nvPr/>
        </p:nvSpPr>
        <p:spPr>
          <a:xfrm>
            <a:off x="6128952" y="2023635"/>
            <a:ext cx="5892736" cy="3416320"/>
          </a:xfrm>
          <a:prstGeom prst="rect">
            <a:avLst/>
          </a:prstGeom>
          <a:solidFill>
            <a:schemeClr val="accent6">
              <a:lumMod val="20000"/>
              <a:lumOff val="80000"/>
            </a:schemeClr>
          </a:solidFill>
          <a:ln>
            <a:solidFill>
              <a:schemeClr val="accent1"/>
            </a:solidFill>
          </a:ln>
        </p:spPr>
        <p:txBody>
          <a:bodyPr wrap="square" rtlCol="0">
            <a:spAutoFit/>
          </a:bodyPr>
          <a:lstStyle>
            <a:defPPr>
              <a:defRPr lang="ja-JP"/>
            </a:defPPr>
            <a:lvl1pPr marL="514350" indent="-514350">
              <a:buFont typeface="+mj-lt"/>
              <a:buAutoNum type="arabicPeriod"/>
              <a:defRPr sz="2400"/>
            </a:lvl1pPr>
          </a:lstStyle>
          <a:p>
            <a:r>
              <a:rPr lang="ja-JP" altLang="en-US">
                <a:latin typeface="+mj-lt"/>
              </a:rPr>
              <a:t>次亜塩素酸ナトリウム液　</a:t>
            </a:r>
            <a:r>
              <a:rPr lang="en-US" altLang="ja-JP" dirty="0">
                <a:latin typeface="+mj-lt"/>
              </a:rPr>
              <a:t>ml</a:t>
            </a:r>
            <a:r>
              <a:rPr lang="ja-JP" altLang="en-US">
                <a:latin typeface="+mj-lt"/>
              </a:rPr>
              <a:t>を　本</a:t>
            </a:r>
          </a:p>
          <a:p>
            <a:r>
              <a:rPr lang="ja-JP" altLang="en-US">
                <a:latin typeface="+mj-lt"/>
              </a:rPr>
              <a:t>消毒用アルコール</a:t>
            </a:r>
            <a:r>
              <a:rPr lang="en-US" altLang="ja-JP" dirty="0">
                <a:latin typeface="+mj-lt"/>
              </a:rPr>
              <a:t> ml</a:t>
            </a:r>
            <a:r>
              <a:rPr lang="ja-JP" altLang="en-US">
                <a:latin typeface="+mj-lt"/>
              </a:rPr>
              <a:t>　を　本</a:t>
            </a:r>
          </a:p>
          <a:p>
            <a:r>
              <a:rPr lang="ja-JP" altLang="en-US">
                <a:latin typeface="+mj-lt"/>
              </a:rPr>
              <a:t>ガーゼ・コットン　　枚</a:t>
            </a:r>
          </a:p>
          <a:p>
            <a:r>
              <a:rPr lang="ja-JP" altLang="en-US">
                <a:latin typeface="+mj-lt"/>
              </a:rPr>
              <a:t>トイレットペーパー　　枚を　箱</a:t>
            </a:r>
          </a:p>
          <a:p>
            <a:r>
              <a:rPr lang="ja-JP" altLang="en-US">
                <a:latin typeface="+mj-lt"/>
              </a:rPr>
              <a:t>ペーパータオル　　　枚を　　箱</a:t>
            </a:r>
          </a:p>
          <a:p>
            <a:r>
              <a:rPr lang="ja-JP" altLang="en-US">
                <a:latin typeface="+mj-lt"/>
              </a:rPr>
              <a:t>保湿ティッシュペーパー　枚を　箱</a:t>
            </a:r>
          </a:p>
          <a:p>
            <a:r>
              <a:rPr lang="ja-JP" altLang="en-US">
                <a:latin typeface="+mj-lt"/>
              </a:rPr>
              <a:t>ウェットティッシュー　枚を　箱</a:t>
            </a:r>
          </a:p>
          <a:p>
            <a:r>
              <a:rPr lang="ja-JP" altLang="en-US">
                <a:latin typeface="+mj-lt"/>
              </a:rPr>
              <a:t>おむつ大きさ別に　枚を　　袋</a:t>
            </a:r>
            <a:endParaRPr lang="en-US" altLang="ja-JP" dirty="0">
              <a:latin typeface="+mj-lt"/>
            </a:endParaRPr>
          </a:p>
          <a:p>
            <a:r>
              <a:rPr lang="ja-JP" altLang="en-US">
                <a:latin typeface="+mj-lt"/>
              </a:rPr>
              <a:t>色付きビニール袋　　枚を　　袋</a:t>
            </a:r>
          </a:p>
        </p:txBody>
      </p:sp>
      <p:sp>
        <p:nvSpPr>
          <p:cNvPr id="5" name="スライド番号プレースホルダー 4">
            <a:extLst>
              <a:ext uri="{FF2B5EF4-FFF2-40B4-BE49-F238E27FC236}">
                <a16:creationId xmlns:a16="http://schemas.microsoft.com/office/drawing/2014/main" id="{B2885A21-9B11-3B4C-A786-8AE366F6A613}"/>
              </a:ext>
            </a:extLst>
          </p:cNvPr>
          <p:cNvSpPr>
            <a:spLocks noGrp="1"/>
          </p:cNvSpPr>
          <p:nvPr>
            <p:ph type="sldNum" sz="quarter" idx="12"/>
          </p:nvPr>
        </p:nvSpPr>
        <p:spPr/>
        <p:txBody>
          <a:bodyPr/>
          <a:lstStyle/>
          <a:p>
            <a:fld id="{3DC82251-0E89-0045-A243-E26D74769001}" type="slidenum">
              <a:rPr kumimoji="1" lang="ja-JP" altLang="en-US" smtClean="0"/>
              <a:t>24</a:t>
            </a:fld>
            <a:endParaRPr kumimoji="1" lang="ja-JP" altLang="en-US"/>
          </a:p>
        </p:txBody>
      </p:sp>
    </p:spTree>
    <p:extLst>
      <p:ext uri="{BB962C8B-B14F-4D97-AF65-F5344CB8AC3E}">
        <p14:creationId xmlns:p14="http://schemas.microsoft.com/office/powerpoint/2010/main" val="316163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ssolv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500"/>
                                        <p:tgtEl>
                                          <p:spTgt spid="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6" end="6"/>
                                            </p:txEl>
                                          </p:spTgt>
                                        </p:tgtEl>
                                        <p:attrNameLst>
                                          <p:attrName>style.visibility</p:attrName>
                                        </p:attrNameLst>
                                      </p:cBhvr>
                                      <p:to>
                                        <p:strVal val="visible"/>
                                      </p:to>
                                    </p:set>
                                    <p:animEffect transition="in" filter="fade">
                                      <p:cBhvr>
                                        <p:cTn id="82" dur="500"/>
                                        <p:tgtEl>
                                          <p:spTgt spid="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500"/>
                                        <p:tgtEl>
                                          <p:spTgt spid="4">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
                                            <p:txEl>
                                              <p:pRg st="8" end="8"/>
                                            </p:txEl>
                                          </p:spTgt>
                                        </p:tgtEl>
                                        <p:attrNameLst>
                                          <p:attrName>style.visibility</p:attrName>
                                        </p:attrNameLst>
                                      </p:cBhvr>
                                      <p:to>
                                        <p:strVal val="visible"/>
                                      </p:to>
                                    </p:set>
                                    <p:animEffect transition="in" filter="fade">
                                      <p:cBhvr>
                                        <p:cTn id="9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build="p" bldLvl="2"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1C11FA54-B20F-334F-B7E6-69017DFA955E}"/>
              </a:ext>
            </a:extLst>
          </p:cNvPr>
          <p:cNvSpPr>
            <a:spLocks noGrp="1"/>
          </p:cNvSpPr>
          <p:nvPr>
            <p:ph type="sldNum" sz="quarter" idx="12"/>
          </p:nvPr>
        </p:nvSpPr>
        <p:spPr/>
        <p:txBody>
          <a:bodyPr/>
          <a:lstStyle/>
          <a:p>
            <a:fld id="{3DC82251-0E89-0045-A243-E26D74769001}" type="slidenum">
              <a:rPr kumimoji="1" lang="ja-JP" altLang="en-US" smtClean="0"/>
              <a:t>25</a:t>
            </a:fld>
            <a:endParaRPr kumimoji="1" lang="ja-JP" altLang="en-US"/>
          </a:p>
        </p:txBody>
      </p:sp>
      <p:sp>
        <p:nvSpPr>
          <p:cNvPr id="6" name="角丸四角形 5">
            <a:extLst>
              <a:ext uri="{FF2B5EF4-FFF2-40B4-BE49-F238E27FC236}">
                <a16:creationId xmlns:a16="http://schemas.microsoft.com/office/drawing/2014/main" id="{7D13BF90-8C6E-0445-B45B-28DC2E4F35C9}"/>
              </a:ext>
            </a:extLst>
          </p:cNvPr>
          <p:cNvSpPr/>
          <p:nvPr/>
        </p:nvSpPr>
        <p:spPr>
          <a:xfrm>
            <a:off x="1349829" y="283029"/>
            <a:ext cx="9710057" cy="119742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solidFill>
                  <a:srgbClr val="002060"/>
                </a:solidFill>
              </a:rPr>
              <a:t>事業停止になるレベル</a:t>
            </a:r>
          </a:p>
        </p:txBody>
      </p:sp>
      <p:sp>
        <p:nvSpPr>
          <p:cNvPr id="7" name="片側の 2 つの角を丸めた四角形 6">
            <a:extLst>
              <a:ext uri="{FF2B5EF4-FFF2-40B4-BE49-F238E27FC236}">
                <a16:creationId xmlns:a16="http://schemas.microsoft.com/office/drawing/2014/main" id="{675895DF-3A4B-954E-8504-60F6ED3B5FFA}"/>
              </a:ext>
            </a:extLst>
          </p:cNvPr>
          <p:cNvSpPr/>
          <p:nvPr/>
        </p:nvSpPr>
        <p:spPr>
          <a:xfrm>
            <a:off x="1349829" y="2068286"/>
            <a:ext cx="2090058" cy="4288064"/>
          </a:xfrm>
          <a:prstGeom prst="round2Same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3200">
                <a:solidFill>
                  <a:srgbClr val="002060"/>
                </a:solidFill>
              </a:rPr>
              <a:t>通常レベル</a:t>
            </a:r>
          </a:p>
        </p:txBody>
      </p:sp>
      <p:sp>
        <p:nvSpPr>
          <p:cNvPr id="8" name="片側の 2 つの角を丸めた四角形 7">
            <a:extLst>
              <a:ext uri="{FF2B5EF4-FFF2-40B4-BE49-F238E27FC236}">
                <a16:creationId xmlns:a16="http://schemas.microsoft.com/office/drawing/2014/main" id="{4EFDF9AA-1A46-8B46-8489-E31720ABF6BE}"/>
              </a:ext>
            </a:extLst>
          </p:cNvPr>
          <p:cNvSpPr/>
          <p:nvPr/>
        </p:nvSpPr>
        <p:spPr>
          <a:xfrm>
            <a:off x="3624942" y="2743200"/>
            <a:ext cx="2090058" cy="3613150"/>
          </a:xfrm>
          <a:prstGeom prst="round2Same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3200">
                <a:solidFill>
                  <a:srgbClr val="002060"/>
                </a:solidFill>
              </a:rPr>
              <a:t>スタッフ不足</a:t>
            </a:r>
            <a:endParaRPr kumimoji="1" lang="ja-JP" altLang="en-US" sz="3200">
              <a:solidFill>
                <a:srgbClr val="002060"/>
              </a:solidFill>
            </a:endParaRPr>
          </a:p>
        </p:txBody>
      </p:sp>
      <p:sp>
        <p:nvSpPr>
          <p:cNvPr id="9" name="片側の 2 つの角を丸めた四角形 8">
            <a:extLst>
              <a:ext uri="{FF2B5EF4-FFF2-40B4-BE49-F238E27FC236}">
                <a16:creationId xmlns:a16="http://schemas.microsoft.com/office/drawing/2014/main" id="{700922D0-C583-2040-A1B0-6A51CCB803C3}"/>
              </a:ext>
            </a:extLst>
          </p:cNvPr>
          <p:cNvSpPr/>
          <p:nvPr/>
        </p:nvSpPr>
        <p:spPr>
          <a:xfrm>
            <a:off x="5900056" y="3374572"/>
            <a:ext cx="2133601" cy="2981778"/>
          </a:xfrm>
          <a:prstGeom prst="round2Same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3200">
                <a:solidFill>
                  <a:srgbClr val="002060"/>
                </a:solidFill>
              </a:rPr>
              <a:t>インフラ停止</a:t>
            </a:r>
          </a:p>
        </p:txBody>
      </p:sp>
      <p:sp>
        <p:nvSpPr>
          <p:cNvPr id="10" name="片側の 2 つの角を丸めた四角形 9">
            <a:extLst>
              <a:ext uri="{FF2B5EF4-FFF2-40B4-BE49-F238E27FC236}">
                <a16:creationId xmlns:a16="http://schemas.microsoft.com/office/drawing/2014/main" id="{155CA2A6-2587-584C-A83E-624F8E3E157B}"/>
              </a:ext>
            </a:extLst>
          </p:cNvPr>
          <p:cNvSpPr/>
          <p:nvPr/>
        </p:nvSpPr>
        <p:spPr>
          <a:xfrm>
            <a:off x="8218713" y="4876800"/>
            <a:ext cx="2166257" cy="1479550"/>
          </a:xfrm>
          <a:prstGeom prst="round2Same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3200">
                <a:solidFill>
                  <a:srgbClr val="002060"/>
                </a:solidFill>
              </a:rPr>
              <a:t>建屋使用不能</a:t>
            </a:r>
          </a:p>
        </p:txBody>
      </p:sp>
      <p:cxnSp>
        <p:nvCxnSpPr>
          <p:cNvPr id="12" name="直線矢印コネクタ 11">
            <a:extLst>
              <a:ext uri="{FF2B5EF4-FFF2-40B4-BE49-F238E27FC236}">
                <a16:creationId xmlns:a16="http://schemas.microsoft.com/office/drawing/2014/main" id="{D19000B6-E7E6-0546-A787-9C77C241D985}"/>
              </a:ext>
            </a:extLst>
          </p:cNvPr>
          <p:cNvCxnSpPr>
            <a:cxnSpLocks/>
          </p:cNvCxnSpPr>
          <p:nvPr/>
        </p:nvCxnSpPr>
        <p:spPr>
          <a:xfrm>
            <a:off x="2729593" y="1623334"/>
            <a:ext cx="4955721" cy="1457324"/>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C1A54710-CDF9-2E45-B070-0A52605E27E8}"/>
              </a:ext>
            </a:extLst>
          </p:cNvPr>
          <p:cNvCxnSpPr/>
          <p:nvPr/>
        </p:nvCxnSpPr>
        <p:spPr>
          <a:xfrm>
            <a:off x="8284026" y="1676400"/>
            <a:ext cx="0" cy="3940175"/>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sp>
        <p:nvSpPr>
          <p:cNvPr id="17" name="ストライプ矢印 16">
            <a:extLst>
              <a:ext uri="{FF2B5EF4-FFF2-40B4-BE49-F238E27FC236}">
                <a16:creationId xmlns:a16="http://schemas.microsoft.com/office/drawing/2014/main" id="{56A998A6-DC6B-3543-BF95-844A09E64FFE}"/>
              </a:ext>
            </a:extLst>
          </p:cNvPr>
          <p:cNvSpPr/>
          <p:nvPr/>
        </p:nvSpPr>
        <p:spPr>
          <a:xfrm>
            <a:off x="8284026" y="3156857"/>
            <a:ext cx="1698174" cy="1392918"/>
          </a:xfrm>
          <a:prstGeom prst="stripedRightArrow">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64001266-16A9-394E-A48E-67873A1DF296}"/>
              </a:ext>
            </a:extLst>
          </p:cNvPr>
          <p:cNvSpPr txBox="1"/>
          <p:nvPr/>
        </p:nvSpPr>
        <p:spPr>
          <a:xfrm>
            <a:off x="4092863" y="2133991"/>
            <a:ext cx="3262432" cy="461665"/>
          </a:xfrm>
          <a:prstGeom prst="rect">
            <a:avLst/>
          </a:prstGeom>
          <a:noFill/>
        </p:spPr>
        <p:txBody>
          <a:bodyPr wrap="none" rtlCol="0">
            <a:spAutoFit/>
          </a:bodyPr>
          <a:lstStyle/>
          <a:p>
            <a:r>
              <a:rPr kumimoji="1" lang="ja-JP" altLang="en-US" sz="2400"/>
              <a:t>事前準備で何とかなる</a:t>
            </a:r>
          </a:p>
        </p:txBody>
      </p:sp>
      <p:sp>
        <p:nvSpPr>
          <p:cNvPr id="19" name="テキスト ボックス 18">
            <a:extLst>
              <a:ext uri="{FF2B5EF4-FFF2-40B4-BE49-F238E27FC236}">
                <a16:creationId xmlns:a16="http://schemas.microsoft.com/office/drawing/2014/main" id="{97C7FD9A-B39E-074E-BFA6-102B4A35F59D}"/>
              </a:ext>
            </a:extLst>
          </p:cNvPr>
          <p:cNvSpPr txBox="1"/>
          <p:nvPr/>
        </p:nvSpPr>
        <p:spPr>
          <a:xfrm>
            <a:off x="8392638" y="2668173"/>
            <a:ext cx="1723549" cy="461665"/>
          </a:xfrm>
          <a:prstGeom prst="rect">
            <a:avLst/>
          </a:prstGeom>
          <a:noFill/>
        </p:spPr>
        <p:txBody>
          <a:bodyPr wrap="none" rtlCol="0">
            <a:spAutoFit/>
          </a:bodyPr>
          <a:lstStyle/>
          <a:p>
            <a:r>
              <a:rPr lang="ja-JP" altLang="en-US" sz="2400"/>
              <a:t>判断が必要</a:t>
            </a:r>
            <a:endParaRPr kumimoji="1" lang="ja-JP" altLang="en-US" sz="2400"/>
          </a:p>
        </p:txBody>
      </p:sp>
    </p:spTree>
    <p:extLst>
      <p:ext uri="{BB962C8B-B14F-4D97-AF65-F5344CB8AC3E}">
        <p14:creationId xmlns:p14="http://schemas.microsoft.com/office/powerpoint/2010/main" val="204058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14053E-BA53-E34F-AAF5-0F0B8DACFE68}"/>
              </a:ext>
            </a:extLst>
          </p:cNvPr>
          <p:cNvSpPr>
            <a:spLocks noGrp="1"/>
          </p:cNvSpPr>
          <p:nvPr>
            <p:ph type="title"/>
          </p:nvPr>
        </p:nvSpPr>
        <p:spPr>
          <a:xfrm>
            <a:off x="3554242" y="365125"/>
            <a:ext cx="7799557" cy="1325563"/>
          </a:xfrm>
          <a:ln>
            <a:solidFill>
              <a:schemeClr val="accent1"/>
            </a:solidFill>
          </a:ln>
        </p:spPr>
        <p:txBody>
          <a:bodyPr/>
          <a:lstStyle/>
          <a:p>
            <a:pPr algn="ctr"/>
            <a:r>
              <a:rPr kumimoji="1" lang="ja-JP" altLang="en-US"/>
              <a:t>介護事業所の災害のレベル</a:t>
            </a:r>
          </a:p>
        </p:txBody>
      </p:sp>
      <p:sp>
        <p:nvSpPr>
          <p:cNvPr id="3" name="角丸四角形 2">
            <a:extLst>
              <a:ext uri="{FF2B5EF4-FFF2-40B4-BE49-F238E27FC236}">
                <a16:creationId xmlns:a16="http://schemas.microsoft.com/office/drawing/2014/main" id="{51C8B55D-0656-9F47-B2A3-D7C073C42CDC}"/>
              </a:ext>
            </a:extLst>
          </p:cNvPr>
          <p:cNvSpPr/>
          <p:nvPr/>
        </p:nvSpPr>
        <p:spPr>
          <a:xfrm>
            <a:off x="3554243" y="2340780"/>
            <a:ext cx="2393006" cy="43518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800" u="sng"/>
              <a:t>フェーズ</a:t>
            </a:r>
            <a:r>
              <a:rPr lang="en-US" altLang="ja-JP" sz="3200" u="sng" dirty="0"/>
              <a:t>①</a:t>
            </a:r>
            <a:endParaRPr kumimoji="1" lang="en-US" altLang="ja-JP" sz="3200" u="sng" dirty="0"/>
          </a:p>
          <a:p>
            <a:pPr algn="ctr"/>
            <a:r>
              <a:rPr kumimoji="1" lang="ja-JP" altLang="en-US" sz="3200"/>
              <a:t>サービスを減らして継続</a:t>
            </a:r>
          </a:p>
        </p:txBody>
      </p:sp>
      <p:sp>
        <p:nvSpPr>
          <p:cNvPr id="4" name="角丸四角形 3">
            <a:extLst>
              <a:ext uri="{FF2B5EF4-FFF2-40B4-BE49-F238E27FC236}">
                <a16:creationId xmlns:a16="http://schemas.microsoft.com/office/drawing/2014/main" id="{C850B3DD-50C0-8C40-8E73-02E563C835F5}"/>
              </a:ext>
            </a:extLst>
          </p:cNvPr>
          <p:cNvSpPr/>
          <p:nvPr/>
        </p:nvSpPr>
        <p:spPr>
          <a:xfrm>
            <a:off x="6270286" y="3735420"/>
            <a:ext cx="2393006" cy="2957207"/>
          </a:xfrm>
          <a:prstGeom prst="roundRect">
            <a:avLst>
              <a:gd name="adj" fmla="val 772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3200" u="sng"/>
              <a:t>フェーズ</a:t>
            </a:r>
            <a:r>
              <a:rPr lang="en-US" altLang="ja-JP" sz="3200" u="sng" dirty="0"/>
              <a:t>②</a:t>
            </a:r>
            <a:endParaRPr lang="en-US" altLang="ja-JP" sz="3600" u="sng" dirty="0"/>
          </a:p>
          <a:p>
            <a:pPr algn="ctr"/>
            <a:r>
              <a:rPr kumimoji="1" lang="ja-JP" altLang="en-US" sz="3200"/>
              <a:t>生きるために最低限できることだけ実施</a:t>
            </a:r>
          </a:p>
        </p:txBody>
      </p:sp>
      <p:sp>
        <p:nvSpPr>
          <p:cNvPr id="5" name="角丸四角形 4">
            <a:extLst>
              <a:ext uri="{FF2B5EF4-FFF2-40B4-BE49-F238E27FC236}">
                <a16:creationId xmlns:a16="http://schemas.microsoft.com/office/drawing/2014/main" id="{F4A60B2C-EC3D-F94E-A844-0FF52835060F}"/>
              </a:ext>
            </a:extLst>
          </p:cNvPr>
          <p:cNvSpPr/>
          <p:nvPr/>
        </p:nvSpPr>
        <p:spPr>
          <a:xfrm>
            <a:off x="8986329" y="5233481"/>
            <a:ext cx="2393006" cy="1459147"/>
          </a:xfrm>
          <a:prstGeom prst="roundRect">
            <a:avLst>
              <a:gd name="adj" fmla="val 1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3200" u="sng"/>
              <a:t>フェーズ</a:t>
            </a:r>
            <a:r>
              <a:rPr lang="en-US" altLang="ja-JP" sz="3200" u="sng" dirty="0"/>
              <a:t>③</a:t>
            </a:r>
          </a:p>
          <a:p>
            <a:pPr algn="ctr"/>
            <a:r>
              <a:rPr kumimoji="1" lang="ja-JP" altLang="en-US" sz="3200"/>
              <a:t>継続不能</a:t>
            </a:r>
            <a:endParaRPr kumimoji="1" lang="en-US" altLang="ja-JP" sz="3200" dirty="0"/>
          </a:p>
          <a:p>
            <a:pPr algn="ctr"/>
            <a:r>
              <a:rPr lang="ja-JP" altLang="en-US" sz="3200"/>
              <a:t>撤退・避難</a:t>
            </a:r>
            <a:endParaRPr kumimoji="1" lang="ja-JP" altLang="en-US" sz="3200"/>
          </a:p>
        </p:txBody>
      </p:sp>
      <p:sp>
        <p:nvSpPr>
          <p:cNvPr id="6" name="角丸四角形 5">
            <a:extLst>
              <a:ext uri="{FF2B5EF4-FFF2-40B4-BE49-F238E27FC236}">
                <a16:creationId xmlns:a16="http://schemas.microsoft.com/office/drawing/2014/main" id="{675B2B55-42D3-1541-8767-482D7071769C}"/>
              </a:ext>
            </a:extLst>
          </p:cNvPr>
          <p:cNvSpPr/>
          <p:nvPr/>
        </p:nvSpPr>
        <p:spPr>
          <a:xfrm>
            <a:off x="838200" y="831420"/>
            <a:ext cx="2393006" cy="581353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3200" dirty="0"/>
              <a:t>⓪</a:t>
            </a:r>
            <a:endParaRPr kumimoji="1" lang="en-US" altLang="ja-JP" sz="3200" dirty="0"/>
          </a:p>
          <a:p>
            <a:pPr algn="ctr"/>
            <a:r>
              <a:rPr kumimoji="1" lang="ja-JP" altLang="en-US" sz="3200"/>
              <a:t>通常業務</a:t>
            </a:r>
          </a:p>
        </p:txBody>
      </p:sp>
      <p:sp>
        <p:nvSpPr>
          <p:cNvPr id="7" name="曲折矢印 6">
            <a:extLst>
              <a:ext uri="{FF2B5EF4-FFF2-40B4-BE49-F238E27FC236}">
                <a16:creationId xmlns:a16="http://schemas.microsoft.com/office/drawing/2014/main" id="{FBA63C4B-58B7-0242-B9C6-5A5D85622AB1}"/>
              </a:ext>
            </a:extLst>
          </p:cNvPr>
          <p:cNvSpPr/>
          <p:nvPr/>
        </p:nvSpPr>
        <p:spPr>
          <a:xfrm rot="5400000">
            <a:off x="3262412" y="1678337"/>
            <a:ext cx="583660" cy="67479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曲折矢印 7">
            <a:extLst>
              <a:ext uri="{FF2B5EF4-FFF2-40B4-BE49-F238E27FC236}">
                <a16:creationId xmlns:a16="http://schemas.microsoft.com/office/drawing/2014/main" id="{5C6F436E-18F1-984C-9466-8F2ED65B5A55}"/>
              </a:ext>
            </a:extLst>
          </p:cNvPr>
          <p:cNvSpPr/>
          <p:nvPr/>
        </p:nvSpPr>
        <p:spPr>
          <a:xfrm rot="5400000">
            <a:off x="5992816" y="3124687"/>
            <a:ext cx="583660" cy="67479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曲折矢印 8">
            <a:extLst>
              <a:ext uri="{FF2B5EF4-FFF2-40B4-BE49-F238E27FC236}">
                <a16:creationId xmlns:a16="http://schemas.microsoft.com/office/drawing/2014/main" id="{04666C3A-B5B2-5549-9388-5E1519BFB62C}"/>
              </a:ext>
            </a:extLst>
          </p:cNvPr>
          <p:cNvSpPr/>
          <p:nvPr/>
        </p:nvSpPr>
        <p:spPr>
          <a:xfrm rot="5400000">
            <a:off x="8741688" y="4471138"/>
            <a:ext cx="583660" cy="67479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スライド番号プレースホルダー 9">
            <a:extLst>
              <a:ext uri="{FF2B5EF4-FFF2-40B4-BE49-F238E27FC236}">
                <a16:creationId xmlns:a16="http://schemas.microsoft.com/office/drawing/2014/main" id="{30DF560F-0545-444C-9C97-14CA382EFE97}"/>
              </a:ext>
            </a:extLst>
          </p:cNvPr>
          <p:cNvSpPr>
            <a:spLocks noGrp="1"/>
          </p:cNvSpPr>
          <p:nvPr>
            <p:ph type="sldNum" sz="quarter" idx="12"/>
          </p:nvPr>
        </p:nvSpPr>
        <p:spPr/>
        <p:txBody>
          <a:bodyPr/>
          <a:lstStyle/>
          <a:p>
            <a:fld id="{3DC82251-0E89-0045-A243-E26D74769001}" type="slidenum">
              <a:rPr kumimoji="1" lang="ja-JP" altLang="en-US" smtClean="0"/>
              <a:t>26</a:t>
            </a:fld>
            <a:endParaRPr kumimoji="1" lang="ja-JP" altLang="en-US"/>
          </a:p>
        </p:txBody>
      </p:sp>
    </p:spTree>
    <p:extLst>
      <p:ext uri="{BB962C8B-B14F-4D97-AF65-F5344CB8AC3E}">
        <p14:creationId xmlns:p14="http://schemas.microsoft.com/office/powerpoint/2010/main" val="295224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9661BE-87D6-4C4C-AA3A-6D44505F578E}"/>
              </a:ext>
            </a:extLst>
          </p:cNvPr>
          <p:cNvSpPr txBox="1">
            <a:spLocks/>
          </p:cNvSpPr>
          <p:nvPr/>
        </p:nvSpPr>
        <p:spPr>
          <a:xfrm>
            <a:off x="191386" y="386391"/>
            <a:ext cx="11780874" cy="1325563"/>
          </a:xfrm>
          <a:prstGeom prst="rect">
            <a:avLst/>
          </a:prstGeom>
          <a:solidFill>
            <a:schemeClr val="accent2">
              <a:lumMod val="20000"/>
              <a:lumOff val="80000"/>
            </a:schemeClr>
          </a:solidFill>
          <a:ln>
            <a:solidFill>
              <a:schemeClr val="accent1"/>
            </a:solidFill>
          </a:ln>
        </p:spPr>
        <p:txBody>
          <a:bodyPr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a:t>介護事業所の業務（入所・通所施設）</a:t>
            </a:r>
          </a:p>
        </p:txBody>
      </p:sp>
      <p:sp>
        <p:nvSpPr>
          <p:cNvPr id="3" name="テキスト ボックス 2">
            <a:extLst>
              <a:ext uri="{FF2B5EF4-FFF2-40B4-BE49-F238E27FC236}">
                <a16:creationId xmlns:a16="http://schemas.microsoft.com/office/drawing/2014/main" id="{3AB71219-9EEE-AB4F-9EE3-C2EE3BCFC210}"/>
              </a:ext>
            </a:extLst>
          </p:cNvPr>
          <p:cNvSpPr txBox="1"/>
          <p:nvPr/>
        </p:nvSpPr>
        <p:spPr>
          <a:xfrm>
            <a:off x="191386" y="1998921"/>
            <a:ext cx="5323589" cy="4524315"/>
          </a:xfrm>
          <a:prstGeom prst="rect">
            <a:avLst/>
          </a:prstGeom>
          <a:solidFill>
            <a:schemeClr val="accent2">
              <a:lumMod val="20000"/>
              <a:lumOff val="80000"/>
            </a:schemeClr>
          </a:solidFill>
          <a:ln>
            <a:solidFill>
              <a:schemeClr val="accent1"/>
            </a:solidFill>
          </a:ln>
        </p:spPr>
        <p:txBody>
          <a:bodyPr wrap="square" rtlCol="0">
            <a:spAutoFit/>
          </a:bodyPr>
          <a:lstStyle/>
          <a:p>
            <a:pPr marL="514350" indent="-514350">
              <a:buFont typeface="+mj-lt"/>
              <a:buAutoNum type="arabicPeriod"/>
            </a:pPr>
            <a:r>
              <a:rPr lang="ja-JP" altLang="en-US" sz="3200"/>
              <a:t>診察</a:t>
            </a:r>
            <a:r>
              <a:rPr lang="en-US" altLang="ja-JP" sz="3200" dirty="0"/>
              <a:t>/</a:t>
            </a:r>
            <a:r>
              <a:rPr lang="ja-JP" altLang="en-US" sz="3200"/>
              <a:t>検診</a:t>
            </a:r>
            <a:r>
              <a:rPr lang="en-US" altLang="ja-JP" sz="3200" dirty="0"/>
              <a:t>/</a:t>
            </a:r>
            <a:r>
              <a:rPr lang="ja-JP" altLang="en-US" sz="3200"/>
              <a:t>医療連携</a:t>
            </a:r>
            <a:endParaRPr lang="en-US" altLang="ja-JP" sz="3200" dirty="0"/>
          </a:p>
          <a:p>
            <a:pPr marL="514350" indent="-514350">
              <a:buFont typeface="+mj-lt"/>
              <a:buAutoNum type="arabicPeriod"/>
            </a:pPr>
            <a:r>
              <a:rPr lang="ja-JP" altLang="en-US" sz="3200"/>
              <a:t>看護</a:t>
            </a:r>
            <a:r>
              <a:rPr lang="en-US" altLang="ja-JP" sz="3200" dirty="0"/>
              <a:t>/</a:t>
            </a:r>
            <a:r>
              <a:rPr lang="ja-JP" altLang="en-US" sz="3200"/>
              <a:t>吸引</a:t>
            </a:r>
            <a:r>
              <a:rPr lang="en-US" altLang="ja-JP" sz="3200" dirty="0"/>
              <a:t>/</a:t>
            </a:r>
            <a:r>
              <a:rPr lang="ja-JP" altLang="en-US" sz="3200"/>
              <a:t>カテーテル</a:t>
            </a:r>
            <a:endParaRPr lang="en-US" altLang="ja-JP" sz="3200" dirty="0"/>
          </a:p>
          <a:p>
            <a:pPr marL="514350" indent="-514350">
              <a:buFont typeface="+mj-lt"/>
              <a:buAutoNum type="arabicPeriod"/>
            </a:pPr>
            <a:r>
              <a:rPr lang="ja-JP" altLang="en-US" sz="3200"/>
              <a:t>入浴介助</a:t>
            </a:r>
            <a:r>
              <a:rPr lang="en-US" altLang="ja-JP" sz="3200" dirty="0"/>
              <a:t>/</a:t>
            </a:r>
            <a:r>
              <a:rPr lang="ja-JP" altLang="en-US" sz="3200"/>
              <a:t>清拭</a:t>
            </a:r>
            <a:endParaRPr lang="en-US" altLang="ja-JP" sz="3200" dirty="0"/>
          </a:p>
          <a:p>
            <a:pPr marL="514350" indent="-514350">
              <a:buFont typeface="+mj-lt"/>
              <a:buAutoNum type="arabicPeriod"/>
            </a:pPr>
            <a:r>
              <a:rPr lang="ja-JP" altLang="en-US" sz="3200"/>
              <a:t>栄養管理調理</a:t>
            </a:r>
            <a:endParaRPr lang="en-US" altLang="ja-JP" sz="3200" dirty="0"/>
          </a:p>
          <a:p>
            <a:pPr marL="514350" indent="-514350">
              <a:buFont typeface="+mj-lt"/>
              <a:buAutoNum type="arabicPeriod"/>
            </a:pPr>
            <a:r>
              <a:rPr lang="ja-JP" altLang="en-US" sz="3200"/>
              <a:t>食事提供</a:t>
            </a:r>
            <a:r>
              <a:rPr lang="en-US" altLang="ja-JP" sz="3200" dirty="0"/>
              <a:t>/</a:t>
            </a:r>
            <a:r>
              <a:rPr lang="ja-JP" altLang="en-US" sz="3200"/>
              <a:t>食事介助</a:t>
            </a:r>
            <a:endParaRPr lang="en-US" altLang="ja-JP" sz="3200" dirty="0"/>
          </a:p>
          <a:p>
            <a:pPr marL="514350" indent="-514350">
              <a:buFont typeface="+mj-lt"/>
              <a:buAutoNum type="arabicPeriod"/>
            </a:pPr>
            <a:r>
              <a:rPr lang="ja-JP" altLang="en-US" sz="3200"/>
              <a:t>飲料提供</a:t>
            </a:r>
            <a:r>
              <a:rPr lang="en-US" altLang="ja-JP" sz="3200" dirty="0"/>
              <a:t>/</a:t>
            </a:r>
            <a:r>
              <a:rPr lang="ja-JP" altLang="en-US" sz="3200"/>
              <a:t>介助</a:t>
            </a:r>
            <a:endParaRPr lang="en-US" altLang="ja-JP" sz="3200" dirty="0"/>
          </a:p>
          <a:p>
            <a:pPr marL="514350" indent="-514350">
              <a:buFont typeface="+mj-lt"/>
              <a:buAutoNum type="arabicPeriod"/>
            </a:pPr>
            <a:r>
              <a:rPr lang="ja-JP" altLang="en-US" sz="3200"/>
              <a:t>薬の調剤</a:t>
            </a:r>
            <a:r>
              <a:rPr lang="en-US" altLang="ja-JP" sz="3200" dirty="0"/>
              <a:t>/</a:t>
            </a:r>
            <a:r>
              <a:rPr lang="ja-JP" altLang="en-US" sz="3200"/>
              <a:t>服用</a:t>
            </a:r>
            <a:endParaRPr lang="en-US" altLang="ja-JP" sz="3200" dirty="0"/>
          </a:p>
          <a:p>
            <a:pPr marL="514350" indent="-514350">
              <a:buFont typeface="+mj-lt"/>
              <a:buAutoNum type="arabicPeriod"/>
            </a:pPr>
            <a:r>
              <a:rPr lang="ja-JP" altLang="en-US" sz="3200"/>
              <a:t>口腔ケア</a:t>
            </a:r>
            <a:r>
              <a:rPr lang="en-US" altLang="ja-JP" sz="3200" dirty="0"/>
              <a:t>/</a:t>
            </a:r>
            <a:r>
              <a:rPr lang="ja-JP" altLang="en-US" sz="3200"/>
              <a:t>歯科検診</a:t>
            </a:r>
            <a:endParaRPr lang="en-US" altLang="ja-JP" sz="3200" dirty="0"/>
          </a:p>
          <a:p>
            <a:pPr marL="514350" indent="-514350">
              <a:buFont typeface="+mj-lt"/>
              <a:buAutoNum type="arabicPeriod"/>
            </a:pPr>
            <a:r>
              <a:rPr lang="ja-JP" altLang="en-US" sz="3200"/>
              <a:t>理容</a:t>
            </a:r>
            <a:r>
              <a:rPr lang="en-US" altLang="ja-JP" sz="3200" dirty="0"/>
              <a:t>/</a:t>
            </a:r>
            <a:r>
              <a:rPr lang="ja-JP" altLang="en-US" sz="3200"/>
              <a:t>美容</a:t>
            </a:r>
            <a:endParaRPr lang="en-US" altLang="ja-JP" sz="3200" dirty="0"/>
          </a:p>
        </p:txBody>
      </p:sp>
      <p:sp>
        <p:nvSpPr>
          <p:cNvPr id="4" name="テキスト ボックス 3">
            <a:extLst>
              <a:ext uri="{FF2B5EF4-FFF2-40B4-BE49-F238E27FC236}">
                <a16:creationId xmlns:a16="http://schemas.microsoft.com/office/drawing/2014/main" id="{B567BE79-BA42-4B40-891C-BC2120D0D37D}"/>
              </a:ext>
            </a:extLst>
          </p:cNvPr>
          <p:cNvSpPr txBox="1"/>
          <p:nvPr/>
        </p:nvSpPr>
        <p:spPr>
          <a:xfrm>
            <a:off x="6400800" y="1998921"/>
            <a:ext cx="5571460" cy="4524315"/>
          </a:xfrm>
          <a:prstGeom prst="rect">
            <a:avLst/>
          </a:prstGeom>
          <a:solidFill>
            <a:schemeClr val="accent2">
              <a:lumMod val="20000"/>
              <a:lumOff val="80000"/>
            </a:schemeClr>
          </a:solidFill>
          <a:ln>
            <a:solidFill>
              <a:schemeClr val="accent1"/>
            </a:solidFill>
          </a:ln>
        </p:spPr>
        <p:txBody>
          <a:bodyPr wrap="square" rtlCol="0">
            <a:spAutoFit/>
          </a:bodyPr>
          <a:lstStyle/>
          <a:p>
            <a:pPr marL="514350" indent="-514350">
              <a:buFont typeface="+mj-lt"/>
              <a:buAutoNum type="arabicPeriod"/>
            </a:pPr>
            <a:r>
              <a:rPr lang="ja-JP" altLang="en-US" sz="3200"/>
              <a:t>リハビリテーション</a:t>
            </a:r>
          </a:p>
          <a:p>
            <a:pPr marL="514350" indent="-514350">
              <a:buFont typeface="+mj-lt"/>
              <a:buAutoNum type="arabicPeriod"/>
            </a:pPr>
            <a:r>
              <a:rPr lang="ja-JP" altLang="en-US" sz="3200"/>
              <a:t>トイレ排泄介助</a:t>
            </a:r>
            <a:endParaRPr lang="en-US" altLang="ja-JP" sz="3200" dirty="0"/>
          </a:p>
          <a:p>
            <a:pPr marL="514350" indent="-514350">
              <a:buFont typeface="+mj-lt"/>
              <a:buAutoNum type="arabicPeriod"/>
            </a:pPr>
            <a:r>
              <a:rPr lang="ja-JP" altLang="en-US" sz="3200"/>
              <a:t>居室掃除</a:t>
            </a:r>
            <a:r>
              <a:rPr lang="en-US" altLang="ja-JP" sz="3200" dirty="0"/>
              <a:t>/</a:t>
            </a:r>
            <a:r>
              <a:rPr lang="ja-JP" altLang="en-US" sz="3200"/>
              <a:t>殺菌洗浄</a:t>
            </a:r>
            <a:endParaRPr lang="en-US" altLang="ja-JP" sz="3200" dirty="0"/>
          </a:p>
          <a:p>
            <a:pPr marL="514350" indent="-514350">
              <a:buFont typeface="+mj-lt"/>
              <a:buAutoNum type="arabicPeriod"/>
            </a:pPr>
            <a:r>
              <a:rPr lang="ja-JP" altLang="en-US" sz="3200"/>
              <a:t>共用部清掃</a:t>
            </a:r>
            <a:r>
              <a:rPr lang="en-US" altLang="ja-JP" sz="3200" dirty="0"/>
              <a:t>/</a:t>
            </a:r>
            <a:r>
              <a:rPr lang="ja-JP" altLang="en-US" sz="3200"/>
              <a:t>殺菌洗浄</a:t>
            </a:r>
            <a:endParaRPr lang="en-US" altLang="ja-JP" sz="3200" dirty="0"/>
          </a:p>
          <a:p>
            <a:pPr marL="514350" indent="-514350">
              <a:buFont typeface="+mj-lt"/>
              <a:buAutoNum type="arabicPeriod"/>
            </a:pPr>
            <a:r>
              <a:rPr lang="ja-JP" altLang="en-US" sz="3200"/>
              <a:t>寝具</a:t>
            </a:r>
            <a:r>
              <a:rPr lang="en-US" altLang="ja-JP" sz="3200" dirty="0"/>
              <a:t>/</a:t>
            </a:r>
            <a:r>
              <a:rPr lang="ja-JP" altLang="en-US" sz="3200"/>
              <a:t>衣服の洗濯</a:t>
            </a:r>
            <a:endParaRPr lang="en-US" altLang="ja-JP" sz="3200" dirty="0"/>
          </a:p>
          <a:p>
            <a:pPr marL="514350" indent="-514350">
              <a:buFont typeface="+mj-lt"/>
              <a:buAutoNum type="arabicPeriod"/>
            </a:pPr>
            <a:r>
              <a:rPr lang="ja-JP" altLang="en-US" sz="3200"/>
              <a:t>イベント（体操遊び）</a:t>
            </a:r>
            <a:endParaRPr lang="en-US" altLang="ja-JP" sz="3200" dirty="0"/>
          </a:p>
          <a:p>
            <a:pPr marL="514350" indent="-514350">
              <a:buFont typeface="+mj-lt"/>
              <a:buAutoNum type="arabicPeriod"/>
            </a:pPr>
            <a:r>
              <a:rPr lang="ja-JP" altLang="en-US" sz="3200"/>
              <a:t>入退居者への対応</a:t>
            </a:r>
            <a:endParaRPr lang="en-US" altLang="ja-JP" sz="3200" dirty="0"/>
          </a:p>
          <a:p>
            <a:pPr marL="514350" indent="-514350">
              <a:buFont typeface="+mj-lt"/>
              <a:buAutoNum type="arabicPeriod"/>
            </a:pPr>
            <a:r>
              <a:rPr lang="ja-JP" altLang="en-US" sz="3200"/>
              <a:t>訪問者対応</a:t>
            </a:r>
            <a:endParaRPr lang="en-US" altLang="ja-JP" sz="3200" dirty="0"/>
          </a:p>
          <a:p>
            <a:pPr marL="514350" indent="-514350">
              <a:buFont typeface="+mj-lt"/>
              <a:buAutoNum type="arabicPeriod"/>
            </a:pPr>
            <a:r>
              <a:rPr lang="ja-JP" altLang="en-US" sz="3200"/>
              <a:t>記録簿記入作成</a:t>
            </a:r>
          </a:p>
        </p:txBody>
      </p:sp>
      <p:sp>
        <p:nvSpPr>
          <p:cNvPr id="5" name="スライド番号プレースホルダー 4">
            <a:extLst>
              <a:ext uri="{FF2B5EF4-FFF2-40B4-BE49-F238E27FC236}">
                <a16:creationId xmlns:a16="http://schemas.microsoft.com/office/drawing/2014/main" id="{90943795-5D59-3342-A66C-8D79FBB06638}"/>
              </a:ext>
            </a:extLst>
          </p:cNvPr>
          <p:cNvSpPr>
            <a:spLocks noGrp="1"/>
          </p:cNvSpPr>
          <p:nvPr>
            <p:ph type="sldNum" sz="quarter" idx="12"/>
          </p:nvPr>
        </p:nvSpPr>
        <p:spPr/>
        <p:txBody>
          <a:bodyPr/>
          <a:lstStyle/>
          <a:p>
            <a:fld id="{3DC82251-0E89-0045-A243-E26D74769001}" type="slidenum">
              <a:rPr kumimoji="1" lang="ja-JP" altLang="en-US" smtClean="0"/>
              <a:t>27</a:t>
            </a:fld>
            <a:endParaRPr kumimoji="1" lang="ja-JP" altLang="en-US"/>
          </a:p>
        </p:txBody>
      </p:sp>
    </p:spTree>
    <p:extLst>
      <p:ext uri="{BB962C8B-B14F-4D97-AF65-F5344CB8AC3E}">
        <p14:creationId xmlns:p14="http://schemas.microsoft.com/office/powerpoint/2010/main" val="194468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ssolv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500"/>
                                        <p:tgtEl>
                                          <p:spTgt spid="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6" end="6"/>
                                            </p:txEl>
                                          </p:spTgt>
                                        </p:tgtEl>
                                        <p:attrNameLst>
                                          <p:attrName>style.visibility</p:attrName>
                                        </p:attrNameLst>
                                      </p:cBhvr>
                                      <p:to>
                                        <p:strVal val="visible"/>
                                      </p:to>
                                    </p:set>
                                    <p:animEffect transition="in" filter="fade">
                                      <p:cBhvr>
                                        <p:cTn id="82" dur="500"/>
                                        <p:tgtEl>
                                          <p:spTgt spid="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500"/>
                                        <p:tgtEl>
                                          <p:spTgt spid="4">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
                                            <p:txEl>
                                              <p:pRg st="8" end="8"/>
                                            </p:txEl>
                                          </p:spTgt>
                                        </p:tgtEl>
                                        <p:attrNameLst>
                                          <p:attrName>style.visibility</p:attrName>
                                        </p:attrNameLst>
                                      </p:cBhvr>
                                      <p:to>
                                        <p:strVal val="visible"/>
                                      </p:to>
                                    </p:set>
                                    <p:animEffect transition="in" filter="fade">
                                      <p:cBhvr>
                                        <p:cTn id="9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build="p" bldLvl="2"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9661BE-87D6-4C4C-AA3A-6D44505F578E}"/>
              </a:ext>
            </a:extLst>
          </p:cNvPr>
          <p:cNvSpPr txBox="1">
            <a:spLocks/>
          </p:cNvSpPr>
          <p:nvPr/>
        </p:nvSpPr>
        <p:spPr>
          <a:xfrm>
            <a:off x="191386" y="386391"/>
            <a:ext cx="11780874" cy="1325563"/>
          </a:xfrm>
          <a:prstGeom prst="rect">
            <a:avLst/>
          </a:prstGeom>
          <a:solidFill>
            <a:schemeClr val="accent2">
              <a:lumMod val="20000"/>
              <a:lumOff val="80000"/>
            </a:schemeClr>
          </a:solidFill>
          <a:ln>
            <a:solidFill>
              <a:schemeClr val="accent1"/>
            </a:solidFill>
          </a:ln>
        </p:spPr>
        <p:txBody>
          <a:bodyPr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a:t>介護事業所の業務（訪問）</a:t>
            </a:r>
          </a:p>
        </p:txBody>
      </p:sp>
      <p:sp>
        <p:nvSpPr>
          <p:cNvPr id="4" name="テキスト ボックス 3">
            <a:extLst>
              <a:ext uri="{FF2B5EF4-FFF2-40B4-BE49-F238E27FC236}">
                <a16:creationId xmlns:a16="http://schemas.microsoft.com/office/drawing/2014/main" id="{B567BE79-BA42-4B40-891C-BC2120D0D37D}"/>
              </a:ext>
            </a:extLst>
          </p:cNvPr>
          <p:cNvSpPr txBox="1"/>
          <p:nvPr/>
        </p:nvSpPr>
        <p:spPr>
          <a:xfrm>
            <a:off x="3984171" y="3003100"/>
            <a:ext cx="3810000" cy="2062103"/>
          </a:xfrm>
          <a:prstGeom prst="rect">
            <a:avLst/>
          </a:prstGeom>
          <a:solidFill>
            <a:schemeClr val="bg1"/>
          </a:solidFill>
          <a:ln>
            <a:solidFill>
              <a:schemeClr val="accent1"/>
            </a:solidFill>
          </a:ln>
        </p:spPr>
        <p:txBody>
          <a:bodyPr wrap="square" rtlCol="0">
            <a:spAutoFit/>
          </a:bodyPr>
          <a:lstStyle/>
          <a:p>
            <a:pPr marL="514350" indent="-514350">
              <a:buFont typeface="+mj-lt"/>
              <a:buAutoNum type="arabicPeriod"/>
            </a:pPr>
            <a:r>
              <a:rPr lang="ja-JP" altLang="en-US" sz="3200"/>
              <a:t>調理</a:t>
            </a:r>
            <a:endParaRPr lang="en-US" altLang="ja-JP" sz="3200" dirty="0"/>
          </a:p>
          <a:p>
            <a:pPr marL="514350" indent="-514350">
              <a:buFont typeface="+mj-lt"/>
              <a:buAutoNum type="arabicPeriod"/>
            </a:pPr>
            <a:r>
              <a:rPr lang="ja-JP" altLang="en-US" sz="3200"/>
              <a:t>買い物</a:t>
            </a:r>
            <a:endParaRPr lang="en-US" altLang="ja-JP" sz="3200" dirty="0"/>
          </a:p>
          <a:p>
            <a:pPr marL="514350" indent="-514350">
              <a:buFont typeface="+mj-lt"/>
              <a:buAutoNum type="arabicPeriod"/>
            </a:pPr>
            <a:r>
              <a:rPr lang="ja-JP" altLang="en-US" sz="3200"/>
              <a:t>調理食器洗い</a:t>
            </a:r>
            <a:endParaRPr lang="en-US" altLang="ja-JP" sz="3200" dirty="0"/>
          </a:p>
          <a:p>
            <a:pPr marL="514350" indent="-514350">
              <a:buFont typeface="+mj-lt"/>
              <a:buAutoNum type="arabicPeriod"/>
            </a:pPr>
            <a:r>
              <a:rPr lang="ja-JP" altLang="en-US" sz="3200"/>
              <a:t>ゴミ捨て</a:t>
            </a:r>
            <a:endParaRPr lang="en-US" altLang="ja-JP" sz="3200" dirty="0"/>
          </a:p>
        </p:txBody>
      </p:sp>
      <p:sp>
        <p:nvSpPr>
          <p:cNvPr id="5" name="スライド番号プレースホルダー 4">
            <a:extLst>
              <a:ext uri="{FF2B5EF4-FFF2-40B4-BE49-F238E27FC236}">
                <a16:creationId xmlns:a16="http://schemas.microsoft.com/office/drawing/2014/main" id="{90943795-5D59-3342-A66C-8D79FBB06638}"/>
              </a:ext>
            </a:extLst>
          </p:cNvPr>
          <p:cNvSpPr>
            <a:spLocks noGrp="1"/>
          </p:cNvSpPr>
          <p:nvPr>
            <p:ph type="sldNum" sz="quarter" idx="12"/>
          </p:nvPr>
        </p:nvSpPr>
        <p:spPr/>
        <p:txBody>
          <a:bodyPr/>
          <a:lstStyle/>
          <a:p>
            <a:fld id="{3DC82251-0E89-0045-A243-E26D74769001}" type="slidenum">
              <a:rPr kumimoji="1" lang="ja-JP" altLang="en-US" smtClean="0"/>
              <a:t>28</a:t>
            </a:fld>
            <a:endParaRPr kumimoji="1" lang="ja-JP" altLang="en-US"/>
          </a:p>
        </p:txBody>
      </p:sp>
      <p:sp>
        <p:nvSpPr>
          <p:cNvPr id="6" name="テキスト ボックス 5">
            <a:extLst>
              <a:ext uri="{FF2B5EF4-FFF2-40B4-BE49-F238E27FC236}">
                <a16:creationId xmlns:a16="http://schemas.microsoft.com/office/drawing/2014/main" id="{73628BC0-2807-8643-B072-6C3FA767245F}"/>
              </a:ext>
            </a:extLst>
          </p:cNvPr>
          <p:cNvSpPr txBox="1"/>
          <p:nvPr/>
        </p:nvSpPr>
        <p:spPr>
          <a:xfrm>
            <a:off x="3984171" y="2198915"/>
            <a:ext cx="3416320" cy="646331"/>
          </a:xfrm>
          <a:prstGeom prst="rect">
            <a:avLst/>
          </a:prstGeom>
          <a:noFill/>
        </p:spPr>
        <p:txBody>
          <a:bodyPr wrap="none" rtlCol="0">
            <a:spAutoFit/>
          </a:bodyPr>
          <a:lstStyle/>
          <a:p>
            <a:r>
              <a:rPr kumimoji="1" lang="ja-JP" altLang="en-US" sz="3600"/>
              <a:t>全頁に追加して</a:t>
            </a:r>
          </a:p>
        </p:txBody>
      </p:sp>
    </p:spTree>
    <p:extLst>
      <p:ext uri="{BB962C8B-B14F-4D97-AF65-F5344CB8AC3E}">
        <p14:creationId xmlns:p14="http://schemas.microsoft.com/office/powerpoint/2010/main" val="129526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E4AAFB-1D9B-914C-B7BD-EF6A6342109B}"/>
              </a:ext>
            </a:extLst>
          </p:cNvPr>
          <p:cNvSpPr>
            <a:spLocks noGrp="1"/>
          </p:cNvSpPr>
          <p:nvPr>
            <p:ph type="ctrTitle"/>
          </p:nvPr>
        </p:nvSpPr>
        <p:spPr>
          <a:xfrm>
            <a:off x="500742" y="1415142"/>
            <a:ext cx="11016343" cy="4010705"/>
          </a:xfrm>
        </p:spPr>
        <p:txBody>
          <a:bodyPr anchor="ctr">
            <a:normAutofit fontScale="90000"/>
          </a:bodyPr>
          <a:lstStyle/>
          <a:p>
            <a:pPr algn="l"/>
            <a:r>
              <a:rPr kumimoji="1" lang="ja-JP" altLang="en-US" sz="4400"/>
              <a:t>１　減らすサービスの順番を決めておく</a:t>
            </a:r>
            <a:br>
              <a:rPr kumimoji="1" lang="en-US" altLang="ja-JP" sz="4400" dirty="0"/>
            </a:br>
            <a:r>
              <a:rPr kumimoji="1" lang="ja-JP" altLang="en-US" sz="4400"/>
              <a:t>２　最後まで行うサービスを決めておく</a:t>
            </a:r>
            <a:br>
              <a:rPr kumimoji="1" lang="en-US" altLang="ja-JP" sz="4400" dirty="0"/>
            </a:br>
            <a:r>
              <a:rPr kumimoji="1" lang="ja-JP" altLang="en-US" sz="4400"/>
              <a:t>３　２を続けるために何が必要か考えて</a:t>
            </a:r>
            <a:br>
              <a:rPr kumimoji="1" lang="en-US" altLang="ja-JP" sz="4400" dirty="0"/>
            </a:br>
            <a:r>
              <a:rPr kumimoji="1" lang="ja-JP" altLang="en-US" sz="4400"/>
              <a:t>　　事前に準備しておく</a:t>
            </a:r>
            <a:br>
              <a:rPr kumimoji="1" lang="en-US" altLang="ja-JP" sz="4400" dirty="0"/>
            </a:br>
            <a:r>
              <a:rPr kumimoji="1" lang="ja-JP" altLang="en-US" sz="4400"/>
              <a:t>４　災害で追加される業務を考える</a:t>
            </a:r>
            <a:br>
              <a:rPr kumimoji="1" lang="en-US" altLang="ja-JP" sz="4400" dirty="0"/>
            </a:br>
            <a:r>
              <a:rPr kumimoji="1" lang="ja-JP" altLang="en-US" sz="4400"/>
              <a:t>　　資料で勉強する（支援物資の受入・配布）</a:t>
            </a:r>
          </a:p>
        </p:txBody>
      </p:sp>
      <p:sp>
        <p:nvSpPr>
          <p:cNvPr id="4" name="スライド番号プレースホルダー 3">
            <a:extLst>
              <a:ext uri="{FF2B5EF4-FFF2-40B4-BE49-F238E27FC236}">
                <a16:creationId xmlns:a16="http://schemas.microsoft.com/office/drawing/2014/main" id="{7BB3D65A-81BC-5546-B7E3-B7E5A7D353FF}"/>
              </a:ext>
            </a:extLst>
          </p:cNvPr>
          <p:cNvSpPr>
            <a:spLocks noGrp="1"/>
          </p:cNvSpPr>
          <p:nvPr>
            <p:ph type="sldNum" sz="quarter" idx="12"/>
          </p:nvPr>
        </p:nvSpPr>
        <p:spPr/>
        <p:txBody>
          <a:bodyPr/>
          <a:lstStyle/>
          <a:p>
            <a:fld id="{3DC82251-0E89-0045-A243-E26D74769001}" type="slidenum">
              <a:rPr kumimoji="1" lang="ja-JP" altLang="en-US" smtClean="0"/>
              <a:t>29</a:t>
            </a:fld>
            <a:endParaRPr kumimoji="1" lang="ja-JP" altLang="en-US"/>
          </a:p>
        </p:txBody>
      </p:sp>
      <p:sp>
        <p:nvSpPr>
          <p:cNvPr id="3" name="テキスト ボックス 2">
            <a:extLst>
              <a:ext uri="{FF2B5EF4-FFF2-40B4-BE49-F238E27FC236}">
                <a16:creationId xmlns:a16="http://schemas.microsoft.com/office/drawing/2014/main" id="{9021C054-595E-C04C-870F-0FD4DD749AC0}"/>
              </a:ext>
            </a:extLst>
          </p:cNvPr>
          <p:cNvSpPr txBox="1"/>
          <p:nvPr/>
        </p:nvSpPr>
        <p:spPr>
          <a:xfrm>
            <a:off x="3081669" y="830367"/>
            <a:ext cx="5854488" cy="584775"/>
          </a:xfrm>
          <a:prstGeom prst="rect">
            <a:avLst/>
          </a:prstGeom>
          <a:noFill/>
        </p:spPr>
        <p:txBody>
          <a:bodyPr wrap="none" rtlCol="0">
            <a:spAutoFit/>
          </a:bodyPr>
          <a:lstStyle/>
          <a:p>
            <a:r>
              <a:rPr kumimoji="1" lang="ja-JP" altLang="en-US" sz="3200"/>
              <a:t>重要度を点数つけする　</a:t>
            </a:r>
            <a:r>
              <a:rPr kumimoji="1" lang="en-US" altLang="ja-JP" sz="3200" dirty="0"/>
              <a:t>0~3</a:t>
            </a:r>
            <a:r>
              <a:rPr kumimoji="1" lang="ja-JP" altLang="en-US" sz="3200"/>
              <a:t>点</a:t>
            </a:r>
          </a:p>
        </p:txBody>
      </p:sp>
    </p:spTree>
    <p:extLst>
      <p:ext uri="{BB962C8B-B14F-4D97-AF65-F5344CB8AC3E}">
        <p14:creationId xmlns:p14="http://schemas.microsoft.com/office/powerpoint/2010/main" val="3578694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4C0258-41B0-6C4B-AF1B-F3AF9CE0928D}"/>
              </a:ext>
            </a:extLst>
          </p:cNvPr>
          <p:cNvSpPr>
            <a:spLocks noGrp="1"/>
          </p:cNvSpPr>
          <p:nvPr>
            <p:ph type="title"/>
          </p:nvPr>
        </p:nvSpPr>
        <p:spPr>
          <a:solidFill>
            <a:schemeClr val="accent6">
              <a:lumMod val="40000"/>
              <a:lumOff val="60000"/>
            </a:schemeClr>
          </a:solidFill>
        </p:spPr>
        <p:txBody>
          <a:bodyPr/>
          <a:lstStyle/>
          <a:p>
            <a:pPr algn="ctr"/>
            <a:r>
              <a:rPr kumimoji="1" lang="en-US" altLang="ja-JP" dirty="0"/>
              <a:t>BCP</a:t>
            </a:r>
            <a:r>
              <a:rPr kumimoji="1" lang="ja-JP" altLang="en-US"/>
              <a:t>とは？</a:t>
            </a:r>
            <a:r>
              <a:rPr lang="ja-JP" altLang="en-US">
                <a:solidFill>
                  <a:srgbClr val="0070C0"/>
                </a:solidFill>
              </a:rPr>
              <a:t>（</a:t>
            </a:r>
            <a:r>
              <a:rPr lang="en" altLang="ja-JP" dirty="0">
                <a:solidFill>
                  <a:srgbClr val="0070C0"/>
                </a:solidFill>
              </a:rPr>
              <a:t>Business Continuity Plan</a:t>
            </a:r>
            <a:r>
              <a:rPr lang="ja-JP" altLang="en-US">
                <a:solidFill>
                  <a:srgbClr val="0070C0"/>
                </a:solidFill>
              </a:rPr>
              <a:t>）</a:t>
            </a:r>
            <a:endParaRPr kumimoji="1" lang="ja-JP" altLang="en-US">
              <a:solidFill>
                <a:srgbClr val="0070C0"/>
              </a:solidFill>
            </a:endParaRPr>
          </a:p>
        </p:txBody>
      </p:sp>
      <p:sp>
        <p:nvSpPr>
          <p:cNvPr id="3" name="コンテンツ プレースホルダー 2">
            <a:extLst>
              <a:ext uri="{FF2B5EF4-FFF2-40B4-BE49-F238E27FC236}">
                <a16:creationId xmlns:a16="http://schemas.microsoft.com/office/drawing/2014/main" id="{7D256DAF-7045-3749-B0CF-7E784316E5E6}"/>
              </a:ext>
            </a:extLst>
          </p:cNvPr>
          <p:cNvSpPr>
            <a:spLocks noGrp="1"/>
          </p:cNvSpPr>
          <p:nvPr>
            <p:ph idx="1"/>
          </p:nvPr>
        </p:nvSpPr>
        <p:spPr>
          <a:xfrm>
            <a:off x="838200" y="1825625"/>
            <a:ext cx="10515600" cy="4530725"/>
          </a:xfrm>
        </p:spPr>
        <p:txBody>
          <a:bodyPr>
            <a:normAutofit lnSpcReduction="10000"/>
          </a:bodyPr>
          <a:lstStyle/>
          <a:p>
            <a:pPr marL="0" indent="0">
              <a:buNone/>
            </a:pPr>
            <a:r>
              <a:rPr lang="ja-JP" altLang="en-US" sz="3600"/>
              <a:t>大地震等の自然災害、感染症のまん延、テロ等の事件、大事故、サプライチェーン</a:t>
            </a:r>
            <a:r>
              <a:rPr lang="en-US" altLang="ja-JP" sz="3600" dirty="0"/>
              <a:t>(</a:t>
            </a:r>
            <a:r>
              <a:rPr lang="ja-JP" altLang="en-US" sz="3600"/>
              <a:t>供給網</a:t>
            </a:r>
            <a:r>
              <a:rPr lang="en-US" altLang="ja-JP" sz="3600" dirty="0"/>
              <a:t>)</a:t>
            </a:r>
            <a:r>
              <a:rPr lang="ja-JP" altLang="en-US" sz="3600"/>
              <a:t>の途絶、突発的な経営環 境の変化など不測の事態が発生しても、</a:t>
            </a:r>
            <a:endParaRPr lang="en-US" altLang="ja-JP" sz="3600" dirty="0"/>
          </a:p>
          <a:p>
            <a:pPr marL="0" indent="0">
              <a:buNone/>
            </a:pPr>
            <a:r>
              <a:rPr lang="ja-JP" altLang="en-US" sz="3600">
                <a:solidFill>
                  <a:srgbClr val="0070C0"/>
                </a:solidFill>
              </a:rPr>
              <a:t>重要な事業を中断させない、</a:t>
            </a:r>
            <a:endParaRPr lang="en-US" altLang="ja-JP" sz="3600" dirty="0">
              <a:solidFill>
                <a:srgbClr val="0070C0"/>
              </a:solidFill>
            </a:endParaRPr>
          </a:p>
          <a:p>
            <a:pPr marL="0" indent="0">
              <a:buNone/>
            </a:pPr>
            <a:r>
              <a:rPr lang="ja-JP" altLang="en-US" sz="3600"/>
              <a:t>または</a:t>
            </a:r>
            <a:r>
              <a:rPr lang="ja-JP" altLang="en-US" sz="3600">
                <a:solidFill>
                  <a:srgbClr val="0070C0"/>
                </a:solidFill>
              </a:rPr>
              <a:t>中断しても可能な限り短い期間で復旧</a:t>
            </a:r>
            <a:r>
              <a:rPr lang="ja-JP" altLang="en-US" sz="3600"/>
              <a:t>させるための</a:t>
            </a:r>
            <a:endParaRPr lang="en-US" altLang="ja-JP" sz="3600" dirty="0"/>
          </a:p>
          <a:p>
            <a:pPr marL="0" indent="0">
              <a:buNone/>
            </a:pPr>
            <a:r>
              <a:rPr lang="ja-JP" altLang="en-US" sz="3600">
                <a:solidFill>
                  <a:srgbClr val="0070C0"/>
                </a:solidFill>
              </a:rPr>
              <a:t>方針、体制、手順等</a:t>
            </a:r>
            <a:r>
              <a:rPr lang="ja-JP" altLang="en-US" sz="3600"/>
              <a:t>を示した計画のことを事業継続計画と呼ぶ。 </a:t>
            </a:r>
          </a:p>
          <a:p>
            <a:endParaRPr kumimoji="1" lang="ja-JP" altLang="en-US" sz="3600"/>
          </a:p>
        </p:txBody>
      </p:sp>
      <p:sp>
        <p:nvSpPr>
          <p:cNvPr id="4" name="スライド番号プレースホルダー 3">
            <a:extLst>
              <a:ext uri="{FF2B5EF4-FFF2-40B4-BE49-F238E27FC236}">
                <a16:creationId xmlns:a16="http://schemas.microsoft.com/office/drawing/2014/main" id="{6ABB0D98-1140-7C47-9D2A-3D9F8EB77B78}"/>
              </a:ext>
            </a:extLst>
          </p:cNvPr>
          <p:cNvSpPr>
            <a:spLocks noGrp="1"/>
          </p:cNvSpPr>
          <p:nvPr>
            <p:ph type="sldNum" sz="quarter" idx="12"/>
          </p:nvPr>
        </p:nvSpPr>
        <p:spPr/>
        <p:txBody>
          <a:bodyPr/>
          <a:lstStyle/>
          <a:p>
            <a:fld id="{3DC82251-0E89-0045-A243-E26D74769001}" type="slidenum">
              <a:rPr kumimoji="1" lang="ja-JP" altLang="en-US" smtClean="0"/>
              <a:t>3</a:t>
            </a:fld>
            <a:endParaRPr kumimoji="1" lang="ja-JP" altLang="en-US"/>
          </a:p>
        </p:txBody>
      </p:sp>
    </p:spTree>
    <p:extLst>
      <p:ext uri="{BB962C8B-B14F-4D97-AF65-F5344CB8AC3E}">
        <p14:creationId xmlns:p14="http://schemas.microsoft.com/office/powerpoint/2010/main" val="5700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020965-2AE7-AE4C-915B-589201D8D0B3}"/>
              </a:ext>
            </a:extLst>
          </p:cNvPr>
          <p:cNvSpPr>
            <a:spLocks noGrp="1"/>
          </p:cNvSpPr>
          <p:nvPr>
            <p:ph type="title"/>
          </p:nvPr>
        </p:nvSpPr>
        <p:spPr>
          <a:solidFill>
            <a:schemeClr val="accent6">
              <a:lumMod val="20000"/>
              <a:lumOff val="80000"/>
            </a:schemeClr>
          </a:solidFill>
        </p:spPr>
        <p:txBody>
          <a:bodyPr/>
          <a:lstStyle/>
          <a:p>
            <a:pPr algn="ctr"/>
            <a:r>
              <a:rPr kumimoji="1" lang="ja-JP" altLang="en-US"/>
              <a:t>関連業務も</a:t>
            </a:r>
            <a:r>
              <a:rPr kumimoji="1" lang="en-US" altLang="ja-JP" dirty="0"/>
              <a:t>BCP</a:t>
            </a:r>
            <a:r>
              <a:rPr kumimoji="1" lang="ja-JP" altLang="en-US"/>
              <a:t>が必要！</a:t>
            </a:r>
          </a:p>
        </p:txBody>
      </p:sp>
      <p:sp>
        <p:nvSpPr>
          <p:cNvPr id="3" name="コンテンツ プレースホルダー 2">
            <a:extLst>
              <a:ext uri="{FF2B5EF4-FFF2-40B4-BE49-F238E27FC236}">
                <a16:creationId xmlns:a16="http://schemas.microsoft.com/office/drawing/2014/main" id="{21A8D17C-8763-D74D-A23D-DB3103A93FCB}"/>
              </a:ext>
            </a:extLst>
          </p:cNvPr>
          <p:cNvSpPr>
            <a:spLocks noGrp="1"/>
          </p:cNvSpPr>
          <p:nvPr>
            <p:ph idx="1"/>
          </p:nvPr>
        </p:nvSpPr>
        <p:spPr>
          <a:xfrm>
            <a:off x="838200" y="1825624"/>
            <a:ext cx="5018314" cy="4530725"/>
          </a:xfrm>
          <a:ln>
            <a:solidFill>
              <a:schemeClr val="accent2">
                <a:lumMod val="75000"/>
              </a:schemeClr>
            </a:solidFill>
          </a:ln>
        </p:spPr>
        <p:txBody>
          <a:bodyPr>
            <a:normAutofit/>
          </a:bodyPr>
          <a:lstStyle/>
          <a:p>
            <a:r>
              <a:rPr kumimoji="1" lang="ja-JP" altLang="en-US"/>
              <a:t>福祉人材派遣</a:t>
            </a:r>
            <a:endParaRPr kumimoji="1" lang="en-US" altLang="ja-JP" dirty="0"/>
          </a:p>
          <a:p>
            <a:r>
              <a:rPr kumimoji="1" lang="ja-JP" altLang="en-US"/>
              <a:t>福祉介護タクシー</a:t>
            </a:r>
            <a:endParaRPr kumimoji="1" lang="en-US" altLang="ja-JP" dirty="0"/>
          </a:p>
          <a:p>
            <a:r>
              <a:rPr lang="ja-JP" altLang="en-US"/>
              <a:t>福祉車両リース</a:t>
            </a:r>
            <a:endParaRPr lang="en-US" altLang="ja-JP" dirty="0"/>
          </a:p>
          <a:p>
            <a:r>
              <a:rPr kumimoji="1" lang="ja-JP" altLang="en-US"/>
              <a:t>福祉用具レンタル・リース</a:t>
            </a:r>
            <a:endParaRPr kumimoji="1" lang="en-US" altLang="ja-JP" dirty="0"/>
          </a:p>
          <a:p>
            <a:r>
              <a:rPr lang="ja-JP" altLang="en-US"/>
              <a:t>住宅改修工事（バリアフリー）</a:t>
            </a:r>
            <a:endParaRPr lang="en-US" altLang="ja-JP" dirty="0"/>
          </a:p>
          <a:p>
            <a:r>
              <a:rPr kumimoji="1" lang="ja-JP" altLang="en-US"/>
              <a:t>介護給食センター</a:t>
            </a:r>
            <a:endParaRPr kumimoji="1" lang="en-US" altLang="ja-JP" dirty="0"/>
          </a:p>
          <a:p>
            <a:r>
              <a:rPr lang="ja-JP" altLang="en-US"/>
              <a:t>酸素濃縮機リース</a:t>
            </a:r>
            <a:endParaRPr lang="en-US" altLang="ja-JP" dirty="0"/>
          </a:p>
          <a:p>
            <a:r>
              <a:rPr lang="ja-JP" altLang="en-US"/>
              <a:t>酸素ボンベ供給</a:t>
            </a:r>
            <a:endParaRPr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8A17B931-5C0B-B940-9241-776DC8F90C4C}"/>
              </a:ext>
            </a:extLst>
          </p:cNvPr>
          <p:cNvSpPr>
            <a:spLocks noGrp="1"/>
          </p:cNvSpPr>
          <p:nvPr>
            <p:ph type="sldNum" sz="quarter" idx="12"/>
          </p:nvPr>
        </p:nvSpPr>
        <p:spPr/>
        <p:txBody>
          <a:bodyPr/>
          <a:lstStyle/>
          <a:p>
            <a:fld id="{3DC82251-0E89-0045-A243-E26D74769001}" type="slidenum">
              <a:rPr kumimoji="1" lang="ja-JP" altLang="en-US" smtClean="0"/>
              <a:t>30</a:t>
            </a:fld>
            <a:endParaRPr kumimoji="1" lang="ja-JP" altLang="en-US"/>
          </a:p>
        </p:txBody>
      </p:sp>
      <p:sp>
        <p:nvSpPr>
          <p:cNvPr id="5" name="コンテンツ プレースホルダー 2">
            <a:extLst>
              <a:ext uri="{FF2B5EF4-FFF2-40B4-BE49-F238E27FC236}">
                <a16:creationId xmlns:a16="http://schemas.microsoft.com/office/drawing/2014/main" id="{BE2B8EA5-4930-DA45-A776-C596F303DD3F}"/>
              </a:ext>
            </a:extLst>
          </p:cNvPr>
          <p:cNvSpPr txBox="1">
            <a:spLocks/>
          </p:cNvSpPr>
          <p:nvPr/>
        </p:nvSpPr>
        <p:spPr>
          <a:xfrm>
            <a:off x="6335486" y="1825624"/>
            <a:ext cx="5018314" cy="4530725"/>
          </a:xfrm>
          <a:prstGeom prst="rect">
            <a:avLst/>
          </a:prstGeom>
          <a:ln>
            <a:solidFill>
              <a:schemeClr val="accent2">
                <a:lumMod val="7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介護相談</a:t>
            </a:r>
            <a:endParaRPr lang="en-US" altLang="ja-JP" dirty="0"/>
          </a:p>
          <a:p>
            <a:r>
              <a:rPr lang="ja-JP" altLang="en-US"/>
              <a:t>訪問入浴サービス</a:t>
            </a:r>
            <a:endParaRPr lang="en-US" altLang="ja-JP" dirty="0"/>
          </a:p>
          <a:p>
            <a:r>
              <a:rPr lang="ja-JP" altLang="en-US"/>
              <a:t>介護リネンサービス</a:t>
            </a:r>
            <a:endParaRPr lang="en-US" altLang="ja-JP" dirty="0"/>
          </a:p>
          <a:p>
            <a:r>
              <a:rPr lang="ja-JP" altLang="en-US"/>
              <a:t>除菌清掃業</a:t>
            </a:r>
            <a:endParaRPr lang="en-US" altLang="ja-JP" dirty="0"/>
          </a:p>
          <a:p>
            <a:r>
              <a:rPr lang="ja-JP" altLang="en-US"/>
              <a:t>損害保険代理店</a:t>
            </a:r>
            <a:endParaRPr lang="en-US" altLang="ja-JP" dirty="0"/>
          </a:p>
          <a:p>
            <a:r>
              <a:rPr lang="ja-JP" altLang="en-US"/>
              <a:t>セレモニーサービス</a:t>
            </a:r>
            <a:endParaRPr lang="en-US" altLang="ja-JP" dirty="0"/>
          </a:p>
          <a:p>
            <a:r>
              <a:rPr lang="ja-JP" altLang="en-US"/>
              <a:t>遺品整理</a:t>
            </a:r>
            <a:endParaRPr lang="en-US" altLang="ja-JP" dirty="0"/>
          </a:p>
          <a:p>
            <a:r>
              <a:rPr lang="ja-JP" altLang="en-US"/>
              <a:t>廃棄物処理</a:t>
            </a:r>
          </a:p>
        </p:txBody>
      </p:sp>
    </p:spTree>
    <p:extLst>
      <p:ext uri="{BB962C8B-B14F-4D97-AF65-F5344CB8AC3E}">
        <p14:creationId xmlns:p14="http://schemas.microsoft.com/office/powerpoint/2010/main" val="3881936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224397-B409-4949-82F4-AEF4ABEC4EE1}"/>
              </a:ext>
            </a:extLst>
          </p:cNvPr>
          <p:cNvSpPr>
            <a:spLocks noGrp="1"/>
          </p:cNvSpPr>
          <p:nvPr>
            <p:ph type="title"/>
          </p:nvPr>
        </p:nvSpPr>
        <p:spPr>
          <a:xfrm>
            <a:off x="191386" y="38911"/>
            <a:ext cx="11780874" cy="1945532"/>
          </a:xfrm>
          <a:solidFill>
            <a:srgbClr val="FFFF00"/>
          </a:solidFill>
          <a:ln>
            <a:solidFill>
              <a:schemeClr val="accent1"/>
            </a:solidFill>
          </a:ln>
        </p:spPr>
        <p:txBody>
          <a:bodyPr anchor="ctr">
            <a:noAutofit/>
          </a:bodyPr>
          <a:lstStyle/>
          <a:p>
            <a:pPr algn="ctr"/>
            <a:r>
              <a:rPr kumimoji="1" lang="ja-JP" altLang="en-US" sz="3200">
                <a:solidFill>
                  <a:srgbClr val="FF0000"/>
                </a:solidFill>
              </a:rPr>
              <a:t>設備故障で広範囲停電（県内２／３程度）</a:t>
            </a:r>
            <a:br>
              <a:rPr kumimoji="1" lang="en-US" altLang="ja-JP" sz="3200" dirty="0"/>
            </a:br>
            <a:r>
              <a:rPr kumimoji="1" lang="ja-JP" altLang="en-US" sz="3200"/>
              <a:t>修理に２４時間かかるらしい</a:t>
            </a:r>
            <a:br>
              <a:rPr kumimoji="1" lang="en-US" altLang="ja-JP" sz="3200" dirty="0"/>
            </a:br>
            <a:r>
              <a:rPr kumimoji="1" lang="ja-JP" altLang="en-US" sz="3200"/>
              <a:t>何が出来て何が出来なくなるか考えてみよう！</a:t>
            </a:r>
          </a:p>
        </p:txBody>
      </p:sp>
      <p:sp>
        <p:nvSpPr>
          <p:cNvPr id="3" name="テキスト ボックス 2">
            <a:extLst>
              <a:ext uri="{FF2B5EF4-FFF2-40B4-BE49-F238E27FC236}">
                <a16:creationId xmlns:a16="http://schemas.microsoft.com/office/drawing/2014/main" id="{79B2E142-34D4-8D41-9DB2-44D88B911336}"/>
              </a:ext>
            </a:extLst>
          </p:cNvPr>
          <p:cNvSpPr txBox="1"/>
          <p:nvPr/>
        </p:nvSpPr>
        <p:spPr>
          <a:xfrm>
            <a:off x="191386" y="2081776"/>
            <a:ext cx="4570482" cy="369332"/>
          </a:xfrm>
          <a:prstGeom prst="rect">
            <a:avLst/>
          </a:prstGeom>
          <a:noFill/>
        </p:spPr>
        <p:txBody>
          <a:bodyPr wrap="none" rtlCol="0">
            <a:spAutoFit/>
          </a:bodyPr>
          <a:lstStyle/>
          <a:p>
            <a:r>
              <a:rPr kumimoji="1" lang="ja-JP" altLang="en-US">
                <a:solidFill>
                  <a:srgbClr val="FF0000"/>
                </a:solidFill>
                <a:latin typeface="Hiragino Kaku Gothic Std W8" panose="020B0800000000000000" pitchFamily="34" charset="-128"/>
                <a:ea typeface="Hiragino Kaku Gothic Std W8" panose="020B0800000000000000" pitchFamily="34" charset="-128"/>
              </a:rPr>
              <a:t>ミュートをクリックして発言してください</a:t>
            </a:r>
          </a:p>
        </p:txBody>
      </p:sp>
      <p:sp>
        <p:nvSpPr>
          <p:cNvPr id="4" name="テキスト ボックス 3">
            <a:extLst>
              <a:ext uri="{FF2B5EF4-FFF2-40B4-BE49-F238E27FC236}">
                <a16:creationId xmlns:a16="http://schemas.microsoft.com/office/drawing/2014/main" id="{83C72479-FBB1-5B4B-874F-654557736BDF}"/>
              </a:ext>
            </a:extLst>
          </p:cNvPr>
          <p:cNvSpPr txBox="1"/>
          <p:nvPr/>
        </p:nvSpPr>
        <p:spPr>
          <a:xfrm>
            <a:off x="86419" y="2548441"/>
            <a:ext cx="3571182" cy="4093428"/>
          </a:xfrm>
          <a:prstGeom prst="rect">
            <a:avLst/>
          </a:prstGeom>
          <a:noFill/>
          <a:ln>
            <a:solidFill>
              <a:schemeClr val="accent4">
                <a:lumMod val="75000"/>
              </a:schemeClr>
            </a:solidFill>
          </a:ln>
        </p:spPr>
        <p:txBody>
          <a:bodyPr wrap="square" rtlCol="0">
            <a:spAutoFit/>
          </a:bodyPr>
          <a:lstStyle/>
          <a:p>
            <a:pPr marL="514350" indent="-514350">
              <a:buFont typeface="+mj-lt"/>
              <a:buAutoNum type="arabicPeriod"/>
            </a:pPr>
            <a:r>
              <a:rPr lang="ja-JP" altLang="en-US" sz="2000"/>
              <a:t>〇〇ができない</a:t>
            </a:r>
            <a:endParaRPr lang="en-US" altLang="ja-JP" sz="2000" dirty="0"/>
          </a:p>
          <a:p>
            <a:pPr marL="514350" indent="-514350">
              <a:buFont typeface="+mj-lt"/>
              <a:buAutoNum type="arabicPeriod"/>
            </a:pPr>
            <a:r>
              <a:rPr kumimoji="1" lang="ja-JP" altLang="en-US" sz="2000"/>
              <a:t> 冷蔵庫使えない</a:t>
            </a:r>
            <a:endParaRPr kumimoji="1" lang="en-US" altLang="ja-JP" sz="2000" dirty="0"/>
          </a:p>
          <a:p>
            <a:pPr marL="514350" indent="-514350">
              <a:buFont typeface="+mj-lt"/>
              <a:buAutoNum type="arabicPeriod"/>
            </a:pPr>
            <a:r>
              <a:rPr lang="ja-JP" altLang="en-US" sz="2000"/>
              <a:t>エレベーターできない</a:t>
            </a:r>
            <a:endParaRPr lang="en-US" altLang="ja-JP" sz="2000" dirty="0"/>
          </a:p>
          <a:p>
            <a:pPr marL="514350" indent="-514350">
              <a:buFont typeface="+mj-lt"/>
              <a:buAutoNum type="arabicPeriod"/>
            </a:pPr>
            <a:r>
              <a:rPr kumimoji="1" lang="ja-JP" altLang="en-US" sz="2000"/>
              <a:t>風呂の照明</a:t>
            </a:r>
            <a:endParaRPr kumimoji="1" lang="en-US" altLang="ja-JP" sz="2000" dirty="0"/>
          </a:p>
          <a:p>
            <a:pPr marL="514350" indent="-514350">
              <a:buFont typeface="+mj-lt"/>
              <a:buAutoNum type="arabicPeriod"/>
            </a:pPr>
            <a:r>
              <a:rPr lang="ja-JP" altLang="en-US" sz="2000"/>
              <a:t>エアコン・空気清浄機</a:t>
            </a:r>
            <a:endParaRPr lang="en-US" altLang="ja-JP" sz="2000" dirty="0"/>
          </a:p>
          <a:p>
            <a:pPr marL="514350" indent="-514350">
              <a:buFont typeface="+mj-lt"/>
              <a:buAutoNum type="arabicPeriod"/>
            </a:pPr>
            <a:r>
              <a:rPr kumimoji="1" lang="ja-JP" altLang="en-US" sz="2000"/>
              <a:t>水洗トイレ</a:t>
            </a:r>
            <a:endParaRPr kumimoji="1" lang="en-US" altLang="ja-JP" sz="2000" dirty="0"/>
          </a:p>
          <a:p>
            <a:pPr marL="514350" indent="-514350">
              <a:buFont typeface="+mj-lt"/>
              <a:buAutoNum type="arabicPeriod"/>
            </a:pPr>
            <a:r>
              <a:rPr lang="ja-JP" altLang="en-US" sz="2000"/>
              <a:t>ナースコール</a:t>
            </a:r>
            <a:endParaRPr lang="en-US" altLang="ja-JP" sz="2000" dirty="0"/>
          </a:p>
          <a:p>
            <a:pPr marL="514350" indent="-514350">
              <a:buFont typeface="+mj-lt"/>
              <a:buAutoNum type="arabicPeriod"/>
            </a:pPr>
            <a:r>
              <a:rPr lang="ja-JP" altLang="en-US" sz="2000"/>
              <a:t>充電ができない</a:t>
            </a:r>
            <a:endParaRPr lang="en-US" altLang="ja-JP" sz="2000" dirty="0"/>
          </a:p>
          <a:p>
            <a:pPr marL="514350" indent="-514350">
              <a:buFont typeface="+mj-lt"/>
              <a:buAutoNum type="arabicPeriod"/>
            </a:pPr>
            <a:r>
              <a:rPr lang="ja-JP" altLang="en-US" sz="2000"/>
              <a:t>洗濯・ドライが効かない</a:t>
            </a:r>
            <a:endParaRPr lang="en-US" altLang="ja-JP" sz="2000" dirty="0"/>
          </a:p>
          <a:p>
            <a:pPr marL="514350" indent="-514350">
              <a:buFont typeface="+mj-lt"/>
              <a:buAutoNum type="arabicPeriod"/>
            </a:pPr>
            <a:r>
              <a:rPr lang="ja-JP" altLang="en-US" sz="2000"/>
              <a:t>自動ドアの停止</a:t>
            </a:r>
            <a:endParaRPr lang="en-US" altLang="ja-JP" sz="2000" dirty="0"/>
          </a:p>
          <a:p>
            <a:pPr marL="514350" indent="-514350">
              <a:buFont typeface="+mj-lt"/>
              <a:buAutoNum type="arabicPeriod"/>
            </a:pPr>
            <a:r>
              <a:rPr lang="ja-JP" altLang="en-US" sz="2000"/>
              <a:t>自動ロックできない</a:t>
            </a:r>
            <a:endParaRPr lang="en-US" altLang="ja-JP" sz="2000" dirty="0"/>
          </a:p>
          <a:p>
            <a:pPr marL="514350" indent="-514350">
              <a:buFont typeface="+mj-lt"/>
              <a:buAutoNum type="arabicPeriod"/>
            </a:pPr>
            <a:r>
              <a:rPr kumimoji="1" lang="ja-JP" altLang="en-US" sz="2000"/>
              <a:t>調理一部出来ない</a:t>
            </a:r>
            <a:endParaRPr kumimoji="1" lang="en-US" altLang="ja-JP" sz="2000" dirty="0"/>
          </a:p>
          <a:p>
            <a:pPr marL="514350" indent="-514350">
              <a:buFont typeface="+mj-lt"/>
              <a:buAutoNum type="arabicPeriod"/>
            </a:pPr>
            <a:r>
              <a:rPr lang="ja-JP" altLang="en-US" sz="2000"/>
              <a:t>酸素濃縮機</a:t>
            </a:r>
            <a:endParaRPr kumimoji="1" lang="ja-JP" altLang="en-US" sz="2000"/>
          </a:p>
        </p:txBody>
      </p:sp>
      <p:sp>
        <p:nvSpPr>
          <p:cNvPr id="5" name="テキスト ボックス 4">
            <a:extLst>
              <a:ext uri="{FF2B5EF4-FFF2-40B4-BE49-F238E27FC236}">
                <a16:creationId xmlns:a16="http://schemas.microsoft.com/office/drawing/2014/main" id="{D148DA30-8608-F742-A562-EFDDC366A4CC}"/>
              </a:ext>
            </a:extLst>
          </p:cNvPr>
          <p:cNvSpPr txBox="1"/>
          <p:nvPr/>
        </p:nvSpPr>
        <p:spPr>
          <a:xfrm>
            <a:off x="6546957" y="2119492"/>
            <a:ext cx="5425303" cy="4708981"/>
          </a:xfrm>
          <a:prstGeom prst="rect">
            <a:avLst/>
          </a:prstGeom>
          <a:noFill/>
          <a:ln>
            <a:solidFill>
              <a:schemeClr val="accent5">
                <a:lumMod val="75000"/>
              </a:schemeClr>
            </a:solidFill>
          </a:ln>
        </p:spPr>
        <p:txBody>
          <a:bodyPr wrap="square" rtlCol="0">
            <a:spAutoFit/>
          </a:bodyPr>
          <a:lstStyle/>
          <a:p>
            <a:pPr marL="514350" indent="-514350">
              <a:buFont typeface="+mj-lt"/>
              <a:buAutoNum type="arabicPeriod"/>
            </a:pPr>
            <a:r>
              <a:rPr lang="ja-JP" altLang="en-US" sz="2000"/>
              <a:t>〇〇が出来る</a:t>
            </a:r>
            <a:endParaRPr lang="en-US" altLang="ja-JP" sz="2000" dirty="0"/>
          </a:p>
          <a:p>
            <a:pPr marL="514350" indent="-514350">
              <a:buFont typeface="+mj-lt"/>
              <a:buAutoNum type="arabicPeriod"/>
            </a:pPr>
            <a:r>
              <a:rPr lang="ja-JP" altLang="en-US" sz="2000"/>
              <a:t>移動の手伝い人力</a:t>
            </a:r>
            <a:endParaRPr lang="en-US" altLang="ja-JP" sz="2000" dirty="0"/>
          </a:p>
          <a:p>
            <a:pPr marL="514350" indent="-514350">
              <a:buFont typeface="+mj-lt"/>
              <a:buAutoNum type="arabicPeriod"/>
            </a:pPr>
            <a:r>
              <a:rPr lang="ja-JP" altLang="en-US" sz="2000"/>
              <a:t>寝返り介助</a:t>
            </a:r>
            <a:endParaRPr lang="en-US" altLang="ja-JP" sz="2000" dirty="0"/>
          </a:p>
          <a:p>
            <a:pPr marL="514350" indent="-514350">
              <a:buFont typeface="+mj-lt"/>
              <a:buAutoNum type="arabicPeriod"/>
            </a:pPr>
            <a:r>
              <a:rPr lang="ja-JP" altLang="en-US" sz="2000"/>
              <a:t>オムツの交換</a:t>
            </a:r>
            <a:endParaRPr lang="en-US" altLang="ja-JP" sz="2000" dirty="0"/>
          </a:p>
          <a:p>
            <a:pPr marL="514350" indent="-514350">
              <a:buFont typeface="+mj-lt"/>
              <a:buAutoNum type="arabicPeriod"/>
            </a:pPr>
            <a:r>
              <a:rPr lang="ja-JP" altLang="en-US" sz="2000"/>
              <a:t>飲料食事の提供</a:t>
            </a:r>
            <a:endParaRPr lang="en-US" altLang="ja-JP" sz="2000" dirty="0"/>
          </a:p>
          <a:p>
            <a:pPr marL="514350" indent="-514350">
              <a:buFont typeface="+mj-lt"/>
              <a:buAutoNum type="arabicPeriod"/>
            </a:pPr>
            <a:r>
              <a:rPr lang="ja-JP" altLang="en-US" sz="2000"/>
              <a:t>車でカセットコンロ買いに行く食料買い出し</a:t>
            </a:r>
            <a:endParaRPr lang="en-US" altLang="ja-JP" sz="2000" dirty="0"/>
          </a:p>
          <a:p>
            <a:pPr marL="514350" indent="-514350">
              <a:buFont typeface="+mj-lt"/>
              <a:buAutoNum type="arabicPeriod"/>
            </a:pPr>
            <a:r>
              <a:rPr lang="ja-JP" altLang="en-US" sz="2000"/>
              <a:t>家族への安否連絡</a:t>
            </a:r>
            <a:endParaRPr lang="en-US" altLang="ja-JP" sz="2000" dirty="0"/>
          </a:p>
          <a:p>
            <a:pPr marL="514350" indent="-514350">
              <a:buFont typeface="+mj-lt"/>
              <a:buAutoNum type="arabicPeriod"/>
            </a:pPr>
            <a:r>
              <a:rPr lang="ja-JP" altLang="en-US" sz="2000"/>
              <a:t>出社できないスタッフが出る</a:t>
            </a:r>
            <a:endParaRPr lang="en-US" altLang="ja-JP" sz="2000" dirty="0"/>
          </a:p>
          <a:p>
            <a:pPr marL="514350" indent="-514350">
              <a:buFont typeface="+mj-lt"/>
              <a:buAutoNum type="arabicPeriod"/>
            </a:pPr>
            <a:r>
              <a:rPr lang="ja-JP" altLang="en-US" sz="2000"/>
              <a:t>スタッフを車で送迎</a:t>
            </a:r>
            <a:endParaRPr lang="en-US" altLang="ja-JP" sz="2000" dirty="0"/>
          </a:p>
          <a:p>
            <a:pPr marL="514350" indent="-514350">
              <a:buFont typeface="+mj-lt"/>
              <a:buAutoNum type="arabicPeriod"/>
            </a:pPr>
            <a:r>
              <a:rPr lang="ja-JP" altLang="en-US" sz="2000"/>
              <a:t>酸素濃縮機を携帯ボンベ</a:t>
            </a:r>
            <a:endParaRPr lang="en-US" altLang="ja-JP" sz="2000" dirty="0"/>
          </a:p>
          <a:p>
            <a:pPr marL="514350" indent="-514350">
              <a:buFont typeface="+mj-lt"/>
              <a:buAutoNum type="arabicPeriod"/>
            </a:pPr>
            <a:r>
              <a:rPr lang="ja-JP" altLang="en-US" sz="2000"/>
              <a:t>発電機を買いに行く　延長コード</a:t>
            </a:r>
            <a:endParaRPr lang="en-US" altLang="ja-JP" sz="2000" dirty="0"/>
          </a:p>
          <a:p>
            <a:pPr marL="514350" indent="-514350">
              <a:buFont typeface="+mj-lt"/>
              <a:buAutoNum type="arabicPeriod"/>
            </a:pPr>
            <a:r>
              <a:rPr lang="ja-JP" altLang="en-US" sz="2000"/>
              <a:t>寒くても、服や布団がある</a:t>
            </a:r>
            <a:endParaRPr lang="en-US" altLang="ja-JP" sz="2000" dirty="0"/>
          </a:p>
          <a:p>
            <a:pPr marL="514350" indent="-514350">
              <a:buFont typeface="+mj-lt"/>
              <a:buAutoNum type="arabicPeriod"/>
            </a:pPr>
            <a:r>
              <a:rPr lang="ja-JP" altLang="en-US" sz="2000"/>
              <a:t>窓開けて換気</a:t>
            </a:r>
            <a:endParaRPr lang="en-US" altLang="ja-JP" sz="2000" dirty="0"/>
          </a:p>
          <a:p>
            <a:pPr marL="514350" indent="-514350">
              <a:buFont typeface="+mj-lt"/>
              <a:buAutoNum type="arabicPeriod"/>
            </a:pPr>
            <a:r>
              <a:rPr lang="ja-JP" altLang="en-US" sz="2000"/>
              <a:t>大災害の場合、要受援体制の情報構築</a:t>
            </a:r>
            <a:endParaRPr kumimoji="1" lang="ja-JP" altLang="en-US" sz="2000"/>
          </a:p>
        </p:txBody>
      </p:sp>
      <p:sp>
        <p:nvSpPr>
          <p:cNvPr id="6" name="テキスト ボックス 5">
            <a:extLst>
              <a:ext uri="{FF2B5EF4-FFF2-40B4-BE49-F238E27FC236}">
                <a16:creationId xmlns:a16="http://schemas.microsoft.com/office/drawing/2014/main" id="{CEF2897A-67D1-7B46-8AAD-A9094B9C4468}"/>
              </a:ext>
            </a:extLst>
          </p:cNvPr>
          <p:cNvSpPr txBox="1"/>
          <p:nvPr/>
        </p:nvSpPr>
        <p:spPr>
          <a:xfrm>
            <a:off x="3803757" y="2548441"/>
            <a:ext cx="2597044" cy="3785652"/>
          </a:xfrm>
          <a:prstGeom prst="rect">
            <a:avLst/>
          </a:prstGeom>
          <a:noFill/>
          <a:ln>
            <a:solidFill>
              <a:schemeClr val="accent4">
                <a:lumMod val="75000"/>
              </a:schemeClr>
            </a:solidFill>
          </a:ln>
        </p:spPr>
        <p:txBody>
          <a:bodyPr wrap="square" rtlCol="0">
            <a:spAutoFit/>
          </a:bodyPr>
          <a:lstStyle/>
          <a:p>
            <a:pPr marL="514350" indent="-514350">
              <a:buFont typeface="+mj-lt"/>
              <a:buAutoNum type="arabicPeriod"/>
            </a:pPr>
            <a:r>
              <a:rPr kumimoji="1" lang="ja-JP" altLang="en-US" sz="2000"/>
              <a:t>エアーマット</a:t>
            </a:r>
            <a:endParaRPr kumimoji="1" lang="en-US" altLang="ja-JP" sz="2000" dirty="0"/>
          </a:p>
          <a:p>
            <a:pPr marL="514350" indent="-514350">
              <a:buFont typeface="+mj-lt"/>
              <a:buAutoNum type="arabicPeriod"/>
            </a:pPr>
            <a:r>
              <a:rPr lang="ja-JP" altLang="en-US" sz="2000"/>
              <a:t>介護ベッド</a:t>
            </a:r>
            <a:endParaRPr lang="en-US" altLang="ja-JP" sz="2000" dirty="0"/>
          </a:p>
          <a:p>
            <a:pPr marL="514350" indent="-514350">
              <a:buFont typeface="+mj-lt"/>
              <a:buAutoNum type="arabicPeriod"/>
            </a:pPr>
            <a:r>
              <a:rPr kumimoji="1" lang="ja-JP" altLang="en-US" sz="2000"/>
              <a:t>テレビ・ラジオ</a:t>
            </a:r>
            <a:endParaRPr kumimoji="1" lang="en-US" altLang="ja-JP" sz="2000" dirty="0"/>
          </a:p>
          <a:p>
            <a:pPr marL="514350" indent="-514350">
              <a:buFont typeface="+mj-lt"/>
              <a:buAutoNum type="arabicPeriod"/>
            </a:pPr>
            <a:r>
              <a:rPr lang="en-US" altLang="ja-JP" sz="2000" dirty="0"/>
              <a:t>NTT</a:t>
            </a:r>
            <a:r>
              <a:rPr lang="ja-JP" altLang="en-US" sz="2000"/>
              <a:t>電話</a:t>
            </a:r>
            <a:endParaRPr lang="en-US" altLang="ja-JP" sz="2000" dirty="0"/>
          </a:p>
          <a:p>
            <a:pPr marL="514350" indent="-514350">
              <a:buFont typeface="+mj-lt"/>
              <a:buAutoNum type="arabicPeriod"/>
            </a:pPr>
            <a:r>
              <a:rPr kumimoji="1" lang="ja-JP" altLang="en-US" sz="2000"/>
              <a:t>フロアの移動ができない</a:t>
            </a:r>
            <a:endParaRPr kumimoji="1" lang="en-US" altLang="ja-JP" sz="2000" dirty="0"/>
          </a:p>
          <a:p>
            <a:pPr marL="514350" indent="-514350">
              <a:buFont typeface="+mj-lt"/>
              <a:buAutoNum type="arabicPeriod"/>
            </a:pPr>
            <a:r>
              <a:rPr lang="ja-JP" altLang="en-US" sz="2000"/>
              <a:t>居室に戻れない</a:t>
            </a:r>
            <a:endParaRPr lang="en-US" altLang="ja-JP" sz="2000" dirty="0"/>
          </a:p>
          <a:p>
            <a:pPr marL="514350" indent="-514350">
              <a:buFont typeface="+mj-lt"/>
              <a:buAutoNum type="arabicPeriod"/>
            </a:pPr>
            <a:r>
              <a:rPr kumimoji="1" lang="ja-JP" altLang="en-US" sz="2000"/>
              <a:t>お湯ができない</a:t>
            </a:r>
            <a:endParaRPr kumimoji="1" lang="en-US" altLang="ja-JP" sz="2000" dirty="0"/>
          </a:p>
          <a:p>
            <a:pPr marL="514350" indent="-514350">
              <a:buFont typeface="+mj-lt"/>
              <a:buAutoNum type="arabicPeriod"/>
            </a:pPr>
            <a:r>
              <a:rPr lang="ja-JP" altLang="en-US" sz="2000"/>
              <a:t>館内監視カメラ停止</a:t>
            </a:r>
            <a:endParaRPr lang="en-US" altLang="ja-JP" sz="2000" dirty="0"/>
          </a:p>
          <a:p>
            <a:pPr marL="514350" indent="-514350">
              <a:buFont typeface="+mj-lt"/>
              <a:buAutoNum type="arabicPeriod"/>
            </a:pPr>
            <a:r>
              <a:rPr kumimoji="1" lang="ja-JP" altLang="en-US" sz="2000"/>
              <a:t>水が出ない</a:t>
            </a:r>
            <a:endParaRPr kumimoji="1" lang="en-US" altLang="ja-JP" sz="2000" dirty="0"/>
          </a:p>
          <a:p>
            <a:pPr marL="514350" indent="-514350">
              <a:buFont typeface="+mj-lt"/>
              <a:buAutoNum type="arabicPeriod"/>
            </a:pPr>
            <a:endParaRPr kumimoji="1" lang="en-US" altLang="ja-JP" sz="2000" dirty="0"/>
          </a:p>
        </p:txBody>
      </p:sp>
      <p:sp>
        <p:nvSpPr>
          <p:cNvPr id="7" name="スライド番号プレースホルダー 6">
            <a:extLst>
              <a:ext uri="{FF2B5EF4-FFF2-40B4-BE49-F238E27FC236}">
                <a16:creationId xmlns:a16="http://schemas.microsoft.com/office/drawing/2014/main" id="{14513BC2-72CD-194A-80A2-5586F91A2DA3}"/>
              </a:ext>
            </a:extLst>
          </p:cNvPr>
          <p:cNvSpPr>
            <a:spLocks noGrp="1"/>
          </p:cNvSpPr>
          <p:nvPr>
            <p:ph type="sldNum" sz="quarter" idx="12"/>
          </p:nvPr>
        </p:nvSpPr>
        <p:spPr/>
        <p:txBody>
          <a:bodyPr/>
          <a:lstStyle/>
          <a:p>
            <a:fld id="{3DC82251-0E89-0045-A243-E26D74769001}" type="slidenum">
              <a:rPr kumimoji="1" lang="ja-JP" altLang="en-US" smtClean="0"/>
              <a:t>31</a:t>
            </a:fld>
            <a:endParaRPr kumimoji="1" lang="ja-JP" altLang="en-US"/>
          </a:p>
        </p:txBody>
      </p:sp>
    </p:spTree>
    <p:extLst>
      <p:ext uri="{BB962C8B-B14F-4D97-AF65-F5344CB8AC3E}">
        <p14:creationId xmlns:p14="http://schemas.microsoft.com/office/powerpoint/2010/main" val="17808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childTnLst>
                                    <p:animEffect transition="out" filter="fade">
                                      <p:cBhvr>
                                        <p:cTn id="6" dur="1000" tmFilter="0, 0; .2, .5; .8, .5; 1, 0"/>
                                        <p:tgtEl>
                                          <p:spTgt spid="3"/>
                                        </p:tgtEl>
                                      </p:cBhvr>
                                    </p:animEffect>
                                    <p:animScale>
                                      <p:cBhvr>
                                        <p:cTn id="7" dur="50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DF5668-5A15-FA42-8678-DCDDDCC3557F}"/>
              </a:ext>
            </a:extLst>
          </p:cNvPr>
          <p:cNvSpPr>
            <a:spLocks noGrp="1"/>
          </p:cNvSpPr>
          <p:nvPr>
            <p:ph type="title"/>
          </p:nvPr>
        </p:nvSpPr>
        <p:spPr>
          <a:xfrm>
            <a:off x="436613" y="729716"/>
            <a:ext cx="10917187" cy="596382"/>
          </a:xfrm>
          <a:noFill/>
          <a:ln>
            <a:solidFill>
              <a:schemeClr val="accent4">
                <a:lumMod val="75000"/>
              </a:schemeClr>
            </a:solidFill>
          </a:ln>
        </p:spPr>
        <p:txBody>
          <a:bodyPr wrap="square" rtlCol="0">
            <a:spAutoFit/>
          </a:bodyPr>
          <a:lstStyle/>
          <a:p>
            <a:r>
              <a:rPr lang="ja-JP" altLang="en-US" sz="3600">
                <a:latin typeface="+mn-lt"/>
                <a:ea typeface="+mn-ea"/>
                <a:cs typeface="+mn-cs"/>
              </a:rPr>
              <a:t>通常サービスを提供するために必要な要素</a:t>
            </a:r>
          </a:p>
        </p:txBody>
      </p:sp>
      <p:sp>
        <p:nvSpPr>
          <p:cNvPr id="3" name="テキスト ボックス 2">
            <a:extLst>
              <a:ext uri="{FF2B5EF4-FFF2-40B4-BE49-F238E27FC236}">
                <a16:creationId xmlns:a16="http://schemas.microsoft.com/office/drawing/2014/main" id="{D3E1D7F4-15A0-3A4F-A387-2943D23AC071}"/>
              </a:ext>
            </a:extLst>
          </p:cNvPr>
          <p:cNvSpPr txBox="1"/>
          <p:nvPr/>
        </p:nvSpPr>
        <p:spPr>
          <a:xfrm>
            <a:off x="436613" y="1825018"/>
            <a:ext cx="5354587" cy="3785652"/>
          </a:xfrm>
          <a:prstGeom prst="rect">
            <a:avLst/>
          </a:prstGeom>
          <a:noFill/>
          <a:ln>
            <a:solidFill>
              <a:schemeClr val="accent4">
                <a:lumMod val="75000"/>
              </a:schemeClr>
            </a:solidFill>
          </a:ln>
        </p:spPr>
        <p:txBody>
          <a:bodyPr wrap="square" rtlCol="0">
            <a:spAutoFit/>
          </a:bodyPr>
          <a:lstStyle/>
          <a:p>
            <a:pPr marL="514350" indent="-514350">
              <a:buFont typeface="+mj-lt"/>
              <a:buAutoNum type="arabicPeriod"/>
            </a:pPr>
            <a:r>
              <a:rPr kumimoji="1" lang="ja-JP" altLang="en-US" sz="2400"/>
              <a:t>料理を提供</a:t>
            </a:r>
            <a:r>
              <a:rPr lang="ja-JP" altLang="en-US" sz="2400"/>
              <a:t>するのに必要な要素？</a:t>
            </a:r>
            <a:endParaRPr lang="en-US" altLang="ja-JP" sz="2400" dirty="0"/>
          </a:p>
          <a:p>
            <a:pPr marL="514350" indent="-514350">
              <a:buFont typeface="+mj-lt"/>
              <a:buAutoNum type="arabicPeriod"/>
            </a:pPr>
            <a:r>
              <a:rPr kumimoji="1" lang="ja-JP" altLang="en-US" sz="2400"/>
              <a:t>冷蔵庫</a:t>
            </a:r>
            <a:endParaRPr kumimoji="1" lang="en-US" altLang="ja-JP" sz="2400" dirty="0"/>
          </a:p>
          <a:p>
            <a:pPr marL="514350" indent="-514350">
              <a:buFont typeface="+mj-lt"/>
              <a:buAutoNum type="arabicPeriod"/>
            </a:pPr>
            <a:r>
              <a:rPr lang="ja-JP" altLang="en-US" sz="2400"/>
              <a:t>ガスコンロ</a:t>
            </a:r>
            <a:endParaRPr lang="en-US" altLang="ja-JP" sz="2400" dirty="0"/>
          </a:p>
          <a:p>
            <a:pPr marL="514350" indent="-514350">
              <a:buFont typeface="+mj-lt"/>
              <a:buAutoNum type="arabicPeriod"/>
            </a:pPr>
            <a:r>
              <a:rPr kumimoji="1" lang="ja-JP" altLang="en-US" sz="2400"/>
              <a:t>炊飯器</a:t>
            </a:r>
            <a:endParaRPr kumimoji="1" lang="en-US" altLang="ja-JP" sz="2400" dirty="0"/>
          </a:p>
          <a:p>
            <a:pPr marL="514350" indent="-514350">
              <a:buFont typeface="+mj-lt"/>
              <a:buAutoNum type="arabicPeriod"/>
            </a:pPr>
            <a:r>
              <a:rPr lang="ja-JP" altLang="en-US" sz="2400"/>
              <a:t>オーブンレンジ</a:t>
            </a:r>
            <a:endParaRPr lang="en-US" altLang="ja-JP" sz="2400" dirty="0"/>
          </a:p>
          <a:p>
            <a:pPr marL="514350" indent="-514350">
              <a:buFont typeface="+mj-lt"/>
              <a:buAutoNum type="arabicPeriod"/>
            </a:pPr>
            <a:r>
              <a:rPr kumimoji="1" lang="ja-JP" altLang="en-US" sz="2400"/>
              <a:t>換気扇ダクト</a:t>
            </a:r>
            <a:endParaRPr kumimoji="1" lang="en-US" altLang="ja-JP" sz="2400" dirty="0"/>
          </a:p>
          <a:p>
            <a:pPr marL="514350" indent="-514350">
              <a:buFont typeface="+mj-lt"/>
              <a:buAutoNum type="arabicPeriod"/>
            </a:pPr>
            <a:r>
              <a:rPr lang="ja-JP" altLang="en-US" sz="2400"/>
              <a:t>まな板　包丁</a:t>
            </a:r>
            <a:endParaRPr lang="en-US" altLang="ja-JP" sz="2400" dirty="0"/>
          </a:p>
          <a:p>
            <a:pPr marL="514350" indent="-514350">
              <a:buFont typeface="+mj-lt"/>
              <a:buAutoNum type="arabicPeriod"/>
            </a:pPr>
            <a:r>
              <a:rPr kumimoji="1" lang="ja-JP" altLang="en-US" sz="2400"/>
              <a:t>水道</a:t>
            </a:r>
            <a:endParaRPr kumimoji="1" lang="en-US" altLang="ja-JP" sz="2400" dirty="0"/>
          </a:p>
          <a:p>
            <a:pPr marL="514350" indent="-514350">
              <a:buFont typeface="+mj-lt"/>
              <a:buAutoNum type="arabicPeriod"/>
            </a:pPr>
            <a:r>
              <a:rPr lang="ja-JP" altLang="en-US" sz="2400"/>
              <a:t>浄水システム</a:t>
            </a:r>
            <a:endParaRPr lang="en-US" altLang="ja-JP" sz="2400" dirty="0"/>
          </a:p>
          <a:p>
            <a:pPr marL="514350" indent="-514350">
              <a:buFont typeface="+mj-lt"/>
              <a:buAutoNum type="arabicPeriod"/>
            </a:pPr>
            <a:r>
              <a:rPr kumimoji="1" lang="ja-JP" altLang="en-US" sz="2400"/>
              <a:t>食材・米・調味料</a:t>
            </a:r>
          </a:p>
        </p:txBody>
      </p:sp>
      <p:sp>
        <p:nvSpPr>
          <p:cNvPr id="4" name="テキスト ボックス 3">
            <a:extLst>
              <a:ext uri="{FF2B5EF4-FFF2-40B4-BE49-F238E27FC236}">
                <a16:creationId xmlns:a16="http://schemas.microsoft.com/office/drawing/2014/main" id="{7FBD6712-B829-4346-8381-75613A238041}"/>
              </a:ext>
            </a:extLst>
          </p:cNvPr>
          <p:cNvSpPr txBox="1"/>
          <p:nvPr/>
        </p:nvSpPr>
        <p:spPr>
          <a:xfrm>
            <a:off x="5987143" y="1825018"/>
            <a:ext cx="5962050" cy="4893647"/>
          </a:xfrm>
          <a:prstGeom prst="rect">
            <a:avLst/>
          </a:prstGeom>
          <a:noFill/>
          <a:ln>
            <a:solidFill>
              <a:schemeClr val="accent4">
                <a:lumMod val="75000"/>
              </a:schemeClr>
            </a:solidFill>
          </a:ln>
        </p:spPr>
        <p:txBody>
          <a:bodyPr wrap="square" rtlCol="0">
            <a:spAutoFit/>
          </a:bodyPr>
          <a:lstStyle>
            <a:defPPr>
              <a:defRPr lang="ja-JP"/>
            </a:defPPr>
            <a:lvl1pPr marL="514350" indent="-514350">
              <a:buFont typeface="+mj-lt"/>
              <a:buAutoNum type="arabicPeriod"/>
              <a:defRPr sz="2400"/>
            </a:lvl1pPr>
          </a:lstStyle>
          <a:p>
            <a:r>
              <a:rPr lang="ja-JP" altLang="en-US"/>
              <a:t>食器・箸・スープンフォーク</a:t>
            </a:r>
            <a:endParaRPr lang="en-US" altLang="ja-JP" dirty="0"/>
          </a:p>
          <a:p>
            <a:r>
              <a:rPr lang="ja-JP" altLang="en-US"/>
              <a:t>配膳御膳</a:t>
            </a:r>
            <a:endParaRPr lang="en-US" altLang="ja-JP" dirty="0"/>
          </a:p>
          <a:p>
            <a:r>
              <a:rPr lang="ja-JP" altLang="en-US"/>
              <a:t>鍋・フライパン・お玉　フライ返し・ザル</a:t>
            </a:r>
            <a:endParaRPr lang="en-US" altLang="ja-JP" dirty="0"/>
          </a:p>
          <a:p>
            <a:r>
              <a:rPr lang="ja-JP" altLang="en-US"/>
              <a:t>とろみ剤</a:t>
            </a:r>
            <a:endParaRPr lang="en-US" altLang="ja-JP" dirty="0"/>
          </a:p>
          <a:p>
            <a:r>
              <a:rPr lang="ja-JP" altLang="en-US"/>
              <a:t>ミキサー</a:t>
            </a:r>
            <a:endParaRPr lang="en-US" altLang="ja-JP" dirty="0"/>
          </a:p>
          <a:p>
            <a:r>
              <a:rPr lang="ja-JP" altLang="en-US"/>
              <a:t>資格保持調理人</a:t>
            </a:r>
            <a:endParaRPr lang="en-US" altLang="ja-JP" dirty="0"/>
          </a:p>
          <a:p>
            <a:r>
              <a:rPr lang="ja-JP" altLang="en-US"/>
              <a:t>衛生管理士・栄養士</a:t>
            </a:r>
            <a:endParaRPr lang="en-US" altLang="ja-JP" dirty="0"/>
          </a:p>
          <a:p>
            <a:r>
              <a:rPr lang="ja-JP" altLang="en-US"/>
              <a:t>流し・シンク</a:t>
            </a:r>
            <a:endParaRPr lang="en-US" altLang="ja-JP" dirty="0"/>
          </a:p>
          <a:p>
            <a:r>
              <a:rPr lang="ja-JP" altLang="en-US"/>
              <a:t>スポンジ・キッチン用石鹸</a:t>
            </a:r>
            <a:endParaRPr lang="en-US" altLang="ja-JP" dirty="0"/>
          </a:p>
          <a:p>
            <a:r>
              <a:rPr lang="ja-JP" altLang="en-US"/>
              <a:t>消毒液</a:t>
            </a:r>
            <a:endParaRPr lang="en-US" altLang="ja-JP" dirty="0"/>
          </a:p>
          <a:p>
            <a:r>
              <a:rPr lang="ja-JP" altLang="en-US"/>
              <a:t>サランラップ・ジップロック・タッパー</a:t>
            </a:r>
          </a:p>
        </p:txBody>
      </p:sp>
      <p:sp>
        <p:nvSpPr>
          <p:cNvPr id="5" name="スライド番号プレースホルダー 4">
            <a:extLst>
              <a:ext uri="{FF2B5EF4-FFF2-40B4-BE49-F238E27FC236}">
                <a16:creationId xmlns:a16="http://schemas.microsoft.com/office/drawing/2014/main" id="{1798083B-4599-2A44-8277-2B247AB94AD5}"/>
              </a:ext>
            </a:extLst>
          </p:cNvPr>
          <p:cNvSpPr>
            <a:spLocks noGrp="1"/>
          </p:cNvSpPr>
          <p:nvPr>
            <p:ph type="sldNum" sz="quarter" idx="12"/>
          </p:nvPr>
        </p:nvSpPr>
        <p:spPr/>
        <p:txBody>
          <a:bodyPr/>
          <a:lstStyle/>
          <a:p>
            <a:fld id="{3DC82251-0E89-0045-A243-E26D74769001}" type="slidenum">
              <a:rPr kumimoji="1" lang="ja-JP" altLang="en-US" smtClean="0"/>
              <a:t>32</a:t>
            </a:fld>
            <a:endParaRPr kumimoji="1" lang="ja-JP" altLang="en-US"/>
          </a:p>
        </p:txBody>
      </p:sp>
      <p:sp>
        <p:nvSpPr>
          <p:cNvPr id="6" name="テキスト ボックス 5">
            <a:extLst>
              <a:ext uri="{FF2B5EF4-FFF2-40B4-BE49-F238E27FC236}">
                <a16:creationId xmlns:a16="http://schemas.microsoft.com/office/drawing/2014/main" id="{A6AE684A-BCA4-554C-8A81-04F2E4FC9F1C}"/>
              </a:ext>
            </a:extLst>
          </p:cNvPr>
          <p:cNvSpPr txBox="1"/>
          <p:nvPr/>
        </p:nvSpPr>
        <p:spPr>
          <a:xfrm>
            <a:off x="436613" y="6015692"/>
            <a:ext cx="5211683" cy="523220"/>
          </a:xfrm>
          <a:prstGeom prst="rect">
            <a:avLst/>
          </a:prstGeom>
          <a:noFill/>
          <a:ln>
            <a:solidFill>
              <a:srgbClr val="FF0000"/>
            </a:solidFill>
          </a:ln>
        </p:spPr>
        <p:txBody>
          <a:bodyPr wrap="none" rtlCol="0">
            <a:spAutoFit/>
          </a:bodyPr>
          <a:lstStyle/>
          <a:p>
            <a:r>
              <a:rPr kumimoji="1" lang="ja-JP" altLang="en-US" sz="2800">
                <a:solidFill>
                  <a:srgbClr val="FF0000"/>
                </a:solidFill>
                <a:latin typeface="Hiragino Kaku Gothic Std W8" panose="020B0800000000000000" pitchFamily="34" charset="-128"/>
                <a:ea typeface="Hiragino Kaku Gothic Std W8" panose="020B0800000000000000" pitchFamily="34" charset="-128"/>
              </a:rPr>
              <a:t>諦めることと代替対応を考える</a:t>
            </a:r>
          </a:p>
        </p:txBody>
      </p:sp>
    </p:spTree>
    <p:extLst>
      <p:ext uri="{BB962C8B-B14F-4D97-AF65-F5344CB8AC3E}">
        <p14:creationId xmlns:p14="http://schemas.microsoft.com/office/powerpoint/2010/main" val="19636210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B5ECC4-ED8F-F24F-BBDD-A5FC66C2E20D}"/>
              </a:ext>
            </a:extLst>
          </p:cNvPr>
          <p:cNvSpPr>
            <a:spLocks noGrp="1"/>
          </p:cNvSpPr>
          <p:nvPr>
            <p:ph type="title"/>
          </p:nvPr>
        </p:nvSpPr>
        <p:spPr>
          <a:xfrm>
            <a:off x="1141413" y="609600"/>
            <a:ext cx="9905998" cy="990600"/>
          </a:xfrm>
          <a:solidFill>
            <a:srgbClr val="FFFF00"/>
          </a:solidFill>
        </p:spPr>
        <p:txBody>
          <a:bodyPr/>
          <a:lstStyle/>
          <a:p>
            <a:pPr algn="ctr"/>
            <a:r>
              <a:rPr kumimoji="1" lang="ja-JP" altLang="en-US">
                <a:solidFill>
                  <a:srgbClr val="FF0000"/>
                </a:solidFill>
              </a:rPr>
              <a:t>ハザード調査</a:t>
            </a:r>
          </a:p>
        </p:txBody>
      </p:sp>
      <p:sp>
        <p:nvSpPr>
          <p:cNvPr id="3" name="テキスト ボックス 2">
            <a:extLst>
              <a:ext uri="{FF2B5EF4-FFF2-40B4-BE49-F238E27FC236}">
                <a16:creationId xmlns:a16="http://schemas.microsoft.com/office/drawing/2014/main" id="{6874AA75-23ED-E14D-86F8-3CACF601C52D}"/>
              </a:ext>
            </a:extLst>
          </p:cNvPr>
          <p:cNvSpPr txBox="1"/>
          <p:nvPr/>
        </p:nvSpPr>
        <p:spPr>
          <a:xfrm>
            <a:off x="3040379" y="1965960"/>
            <a:ext cx="7518763" cy="4524315"/>
          </a:xfrm>
          <a:prstGeom prst="rect">
            <a:avLst/>
          </a:prstGeom>
          <a:noFill/>
          <a:ln>
            <a:solidFill>
              <a:schemeClr val="accent6">
                <a:lumMod val="20000"/>
                <a:lumOff val="80000"/>
              </a:schemeClr>
            </a:solidFill>
          </a:ln>
        </p:spPr>
        <p:txBody>
          <a:bodyPr wrap="square" rtlCol="0">
            <a:spAutoFit/>
          </a:bodyPr>
          <a:lstStyle/>
          <a:p>
            <a:pPr marL="514350" indent="-514350">
              <a:buFont typeface="+mj-lt"/>
              <a:buAutoNum type="arabicPeriod"/>
            </a:pPr>
            <a:r>
              <a:rPr lang="ja-JP" altLang="en-US" sz="3200"/>
              <a:t>自宅の標高　</a:t>
            </a:r>
            <a:r>
              <a:rPr lang="en-US" altLang="ja-JP" sz="3200" dirty="0"/>
              <a:t> 00m</a:t>
            </a:r>
          </a:p>
          <a:p>
            <a:pPr marL="514350" indent="-514350">
              <a:buFont typeface="+mj-lt"/>
              <a:buAutoNum type="arabicPeriod"/>
            </a:pPr>
            <a:r>
              <a:rPr lang="ja-JP" altLang="en-US" sz="3200"/>
              <a:t>職場拠点の標高　</a:t>
            </a:r>
            <a:r>
              <a:rPr lang="en-US" altLang="ja-JP" sz="3200" dirty="0"/>
              <a:t>00m</a:t>
            </a:r>
          </a:p>
          <a:p>
            <a:pPr marL="514350" indent="-514350">
              <a:buFont typeface="+mj-lt"/>
              <a:buAutoNum type="arabicPeriod"/>
            </a:pPr>
            <a:r>
              <a:rPr lang="ja-JP" altLang="en-US" sz="3200"/>
              <a:t>地震震度〇〇弱・強　カルテ　</a:t>
            </a:r>
            <a:endParaRPr lang="en-US" altLang="ja-JP" sz="3200" dirty="0"/>
          </a:p>
          <a:p>
            <a:pPr marL="514350" indent="-514350">
              <a:buFont typeface="+mj-lt"/>
              <a:buAutoNum type="arabicPeriod"/>
            </a:pPr>
            <a:r>
              <a:rPr lang="ja-JP" altLang="en-US" sz="3200"/>
              <a:t>洪水</a:t>
            </a:r>
            <a:r>
              <a:rPr lang="en-US" altLang="ja-JP" sz="3200" dirty="0"/>
              <a:t> 00m~00m</a:t>
            </a:r>
          </a:p>
          <a:p>
            <a:pPr marL="514350" indent="-514350">
              <a:buFont typeface="+mj-lt"/>
              <a:buAutoNum type="arabicPeriod"/>
            </a:pPr>
            <a:r>
              <a:rPr lang="ja-JP" altLang="en-US" sz="3200"/>
              <a:t>内水氾濫　</a:t>
            </a:r>
            <a:r>
              <a:rPr lang="en-US" altLang="ja-JP" sz="3200" dirty="0"/>
              <a:t>00m~00m</a:t>
            </a:r>
          </a:p>
          <a:p>
            <a:pPr marL="514350" indent="-514350">
              <a:buFont typeface="+mj-lt"/>
              <a:buAutoNum type="arabicPeriod"/>
            </a:pPr>
            <a:r>
              <a:rPr kumimoji="1" lang="ja-JP" altLang="en-US" sz="3200"/>
              <a:t>高潮　</a:t>
            </a:r>
            <a:r>
              <a:rPr lang="en-US" altLang="ja-JP" sz="3200" dirty="0"/>
              <a:t>00m~00m</a:t>
            </a:r>
          </a:p>
          <a:p>
            <a:pPr marL="514350" indent="-514350">
              <a:buFont typeface="+mj-lt"/>
              <a:buAutoNum type="arabicPeriod"/>
            </a:pPr>
            <a:r>
              <a:rPr kumimoji="1" lang="ja-JP" altLang="en-US" sz="3200"/>
              <a:t>津波</a:t>
            </a:r>
            <a:r>
              <a:rPr lang="ja-JP" altLang="en-US" sz="3200"/>
              <a:t>　</a:t>
            </a:r>
            <a:r>
              <a:rPr lang="en-US" altLang="ja-JP" sz="3200" dirty="0"/>
              <a:t>00m~00m</a:t>
            </a:r>
            <a:endParaRPr kumimoji="1" lang="en-US" altLang="ja-JP" sz="3200" dirty="0"/>
          </a:p>
          <a:p>
            <a:pPr marL="514350" indent="-514350">
              <a:buFont typeface="+mj-lt"/>
              <a:buAutoNum type="arabicPeriod"/>
            </a:pPr>
            <a:r>
              <a:rPr lang="ja-JP" altLang="en-US" sz="3200"/>
              <a:t>土砂災害の危険　マップ貼付け</a:t>
            </a:r>
            <a:endParaRPr lang="en-US" altLang="ja-JP" sz="3200" dirty="0"/>
          </a:p>
          <a:p>
            <a:pPr marL="514350" indent="-514350">
              <a:buFont typeface="+mj-lt"/>
              <a:buAutoNum type="arabicPeriod"/>
            </a:pPr>
            <a:r>
              <a:rPr lang="ja-JP" altLang="en-US" sz="3200"/>
              <a:t>ため池の危険</a:t>
            </a:r>
            <a:endParaRPr lang="en-US" altLang="ja-JP" sz="3200" dirty="0"/>
          </a:p>
        </p:txBody>
      </p:sp>
    </p:spTree>
    <p:extLst>
      <p:ext uri="{BB962C8B-B14F-4D97-AF65-F5344CB8AC3E}">
        <p14:creationId xmlns:p14="http://schemas.microsoft.com/office/powerpoint/2010/main" val="693542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A4145160-984D-6740-A9F5-3A47677D1AD3}"/>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3" name="スライド番号プレースホルダー 2">
            <a:extLst>
              <a:ext uri="{FF2B5EF4-FFF2-40B4-BE49-F238E27FC236}">
                <a16:creationId xmlns:a16="http://schemas.microsoft.com/office/drawing/2014/main" id="{C38C5602-1A6F-194A-824A-23A9405AA895}"/>
              </a:ext>
            </a:extLst>
          </p:cNvPr>
          <p:cNvSpPr>
            <a:spLocks noGrp="1"/>
          </p:cNvSpPr>
          <p:nvPr>
            <p:ph type="sldNum" sz="quarter" idx="12"/>
          </p:nvPr>
        </p:nvSpPr>
        <p:spPr/>
        <p:txBody>
          <a:bodyPr/>
          <a:lstStyle/>
          <a:p>
            <a:fld id="{5C8FD7CE-B326-374D-9928-B40B903A20BC}" type="slidenum">
              <a:rPr kumimoji="1" lang="ja-JP" altLang="en-US" smtClean="0"/>
              <a:t>34</a:t>
            </a:fld>
            <a:endParaRPr kumimoji="1" lang="ja-JP" altLang="en-US"/>
          </a:p>
        </p:txBody>
      </p:sp>
      <p:sp>
        <p:nvSpPr>
          <p:cNvPr id="4" name="タイトル 3">
            <a:extLst>
              <a:ext uri="{FF2B5EF4-FFF2-40B4-BE49-F238E27FC236}">
                <a16:creationId xmlns:a16="http://schemas.microsoft.com/office/drawing/2014/main" id="{B92B0CE0-A712-FC42-8029-7C34C2FE2994}"/>
              </a:ext>
            </a:extLst>
          </p:cNvPr>
          <p:cNvSpPr>
            <a:spLocks noGrp="1"/>
          </p:cNvSpPr>
          <p:nvPr>
            <p:ph type="title"/>
          </p:nvPr>
        </p:nvSpPr>
        <p:spPr>
          <a:xfrm>
            <a:off x="2186354" y="351692"/>
            <a:ext cx="7772400" cy="2840945"/>
          </a:xfrm>
        </p:spPr>
        <p:txBody>
          <a:bodyPr>
            <a:normAutofit/>
          </a:bodyPr>
          <a:lstStyle/>
          <a:p>
            <a:pPr algn="ctr"/>
            <a:r>
              <a:rPr lang="ja-JP" altLang="en-US" sz="2800">
                <a:latin typeface="MS Gothic" panose="020B0609070205080204" pitchFamily="49" charset="-128"/>
                <a:ea typeface="MS Gothic" panose="020B0609070205080204" pitchFamily="49" charset="-128"/>
              </a:rPr>
              <a:t>▼かがわ</a:t>
            </a:r>
            <a:r>
              <a:rPr lang="en-US" altLang="ja-JP" sz="2800" dirty="0">
                <a:latin typeface="MS Gothic" panose="020B0609070205080204" pitchFamily="49" charset="-128"/>
                <a:ea typeface="MS Gothic" panose="020B0609070205080204" pitchFamily="49" charset="-128"/>
              </a:rPr>
              <a:t>WEB</a:t>
            </a:r>
            <a:r>
              <a:rPr lang="ja-JP" altLang="en-US" sz="2800">
                <a:latin typeface="MS Gothic" panose="020B0609070205080204" pitchFamily="49" charset="-128"/>
                <a:ea typeface="MS Gothic" panose="020B0609070205080204" pitchFamily="49" charset="-128"/>
              </a:rPr>
              <a:t>防災ポータル</a:t>
            </a:r>
            <a:br>
              <a:rPr lang="en-US" altLang="ja-JP" sz="2800" dirty="0">
                <a:latin typeface="MS Gothic" panose="020B0609070205080204" pitchFamily="49" charset="-128"/>
                <a:ea typeface="MS Gothic" panose="020B0609070205080204" pitchFamily="49" charset="-128"/>
              </a:rPr>
            </a:br>
            <a:br>
              <a:rPr lang="en-US" altLang="ja-JP" sz="2800" dirty="0">
                <a:latin typeface="MS Gothic" panose="020B0609070205080204" pitchFamily="49" charset="-128"/>
                <a:ea typeface="MS Gothic" panose="020B0609070205080204" pitchFamily="49" charset="-128"/>
              </a:rPr>
            </a:br>
            <a:r>
              <a:rPr lang="ja-JP" altLang="en-US" sz="2800">
                <a:latin typeface="MS Gothic" panose="020B0609070205080204" pitchFamily="49" charset="-128"/>
                <a:ea typeface="MS Gothic" panose="020B0609070205080204" pitchFamily="49" charset="-128"/>
              </a:rPr>
              <a:t>▼地震ハザードステーション（</a:t>
            </a:r>
            <a:r>
              <a:rPr lang="en-US" altLang="ja-JP" sz="2800" dirty="0">
                <a:latin typeface="MS Gothic" panose="020B0609070205080204" pitchFamily="49" charset="-128"/>
                <a:ea typeface="MS Gothic" panose="020B0609070205080204" pitchFamily="49" charset="-128"/>
              </a:rPr>
              <a:t>j-</a:t>
            </a:r>
            <a:r>
              <a:rPr lang="en-US" altLang="ja-JP" sz="2800" dirty="0" err="1">
                <a:latin typeface="MS Gothic" panose="020B0609070205080204" pitchFamily="49" charset="-128"/>
                <a:ea typeface="MS Gothic" panose="020B0609070205080204" pitchFamily="49" charset="-128"/>
              </a:rPr>
              <a:t>shis</a:t>
            </a:r>
            <a:r>
              <a:rPr lang="en-US" altLang="ja-JP" sz="2800" dirty="0">
                <a:latin typeface="MS Gothic" panose="020B0609070205080204" pitchFamily="49" charset="-128"/>
                <a:ea typeface="MS Gothic" panose="020B0609070205080204" pitchFamily="49" charset="-128"/>
              </a:rPr>
              <a:t> map</a:t>
            </a:r>
            <a:r>
              <a:rPr lang="ja-JP" altLang="en-US" sz="2800">
                <a:latin typeface="MS Gothic" panose="020B0609070205080204" pitchFamily="49" charset="-128"/>
                <a:ea typeface="MS Gothic" panose="020B0609070205080204" pitchFamily="49" charset="-128"/>
              </a:rPr>
              <a:t>）</a:t>
            </a:r>
            <a:br>
              <a:rPr lang="en-US" altLang="ja-JP" sz="2800" dirty="0">
                <a:latin typeface="MS Gothic" panose="020B0609070205080204" pitchFamily="49" charset="-128"/>
                <a:ea typeface="MS Gothic" panose="020B0609070205080204" pitchFamily="49" charset="-128"/>
              </a:rPr>
            </a:br>
            <a:br>
              <a:rPr lang="en-US" altLang="ja-JP" sz="2800" dirty="0">
                <a:latin typeface="MS Gothic" panose="020B0609070205080204" pitchFamily="49" charset="-128"/>
                <a:ea typeface="MS Gothic" panose="020B0609070205080204" pitchFamily="49" charset="-128"/>
              </a:rPr>
            </a:br>
            <a:r>
              <a:rPr lang="ja-JP" altLang="en-US" sz="2800">
                <a:latin typeface="MS Gothic" panose="020B0609070205080204" pitchFamily="49" charset="-128"/>
                <a:ea typeface="MS Gothic" panose="020B0609070205080204" pitchFamily="49" charset="-128"/>
              </a:rPr>
              <a:t>▼国土交通省ハザードマップポータルサイト</a:t>
            </a:r>
            <a:br>
              <a:rPr lang="en-US" altLang="ja-JP" sz="2800" dirty="0">
                <a:latin typeface="MS Gothic" panose="020B0609070205080204" pitchFamily="49" charset="-128"/>
                <a:ea typeface="MS Gothic" panose="020B0609070205080204" pitchFamily="49" charset="-128"/>
              </a:rPr>
            </a:br>
            <a:r>
              <a:rPr lang="ja-JP" altLang="en-US" sz="2800">
                <a:latin typeface="MS Gothic" panose="020B0609070205080204" pitchFamily="49" charset="-128"/>
                <a:ea typeface="MS Gothic" panose="020B0609070205080204" pitchFamily="49" charset="-128"/>
              </a:rPr>
              <a:t>「重ねるハザードマップ」</a:t>
            </a:r>
            <a:br>
              <a:rPr lang="en-US" altLang="ja-JP" sz="2800" dirty="0">
                <a:latin typeface="MS Gothic" panose="020B0609070205080204" pitchFamily="49" charset="-128"/>
                <a:ea typeface="MS Gothic" panose="020B0609070205080204" pitchFamily="49" charset="-128"/>
              </a:rPr>
            </a:br>
            <a:r>
              <a:rPr lang="ja-JP" altLang="en-US" sz="2800">
                <a:latin typeface="MS Gothic" panose="020B0609070205080204" pitchFamily="49" charset="-128"/>
                <a:ea typeface="MS Gothic" panose="020B0609070205080204" pitchFamily="49" charset="-128"/>
              </a:rPr>
              <a:t>「我が町ハザードマップ」</a:t>
            </a:r>
            <a:endParaRPr lang="ja-JP" altLang="en-US" sz="2800"/>
          </a:p>
        </p:txBody>
      </p:sp>
      <p:pic>
        <p:nvPicPr>
          <p:cNvPr id="5" name="IMG_4342">
            <a:hlinkClick r:id="" action="ppaction://media"/>
            <a:extLst>
              <a:ext uri="{FF2B5EF4-FFF2-40B4-BE49-F238E27FC236}">
                <a16:creationId xmlns:a16="http://schemas.microsoft.com/office/drawing/2014/main" id="{95EE9AE3-A445-3042-BA34-6A0F122473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23114" y="3174732"/>
            <a:ext cx="4545772" cy="3561432"/>
          </a:xfrm>
          <a:prstGeom prst="rect">
            <a:avLst/>
          </a:prstGeom>
        </p:spPr>
      </p:pic>
    </p:spTree>
    <p:extLst>
      <p:ext uri="{BB962C8B-B14F-4D97-AF65-F5344CB8AC3E}">
        <p14:creationId xmlns:p14="http://schemas.microsoft.com/office/powerpoint/2010/main" val="148589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21C166FC-DD65-8F41-937F-B6DAB0B5C3A1}"/>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3" name="スライド番号プレースホルダー 2">
            <a:extLst>
              <a:ext uri="{FF2B5EF4-FFF2-40B4-BE49-F238E27FC236}">
                <a16:creationId xmlns:a16="http://schemas.microsoft.com/office/drawing/2014/main" id="{E66BD33B-47BE-084B-A4CC-C81DD8F7B161}"/>
              </a:ext>
            </a:extLst>
          </p:cNvPr>
          <p:cNvSpPr>
            <a:spLocks noGrp="1"/>
          </p:cNvSpPr>
          <p:nvPr>
            <p:ph type="sldNum" sz="quarter" idx="12"/>
          </p:nvPr>
        </p:nvSpPr>
        <p:spPr/>
        <p:txBody>
          <a:bodyPr/>
          <a:lstStyle/>
          <a:p>
            <a:fld id="{5C8FD7CE-B326-374D-9928-B40B903A20BC}" type="slidenum">
              <a:rPr kumimoji="1" lang="ja-JP" altLang="en-US" smtClean="0"/>
              <a:t>35</a:t>
            </a:fld>
            <a:endParaRPr kumimoji="1" lang="ja-JP" altLang="en-US"/>
          </a:p>
        </p:txBody>
      </p:sp>
      <p:sp>
        <p:nvSpPr>
          <p:cNvPr id="5" name="テキスト ボックス 4">
            <a:hlinkClick r:id="rId2"/>
            <a:extLst>
              <a:ext uri="{FF2B5EF4-FFF2-40B4-BE49-F238E27FC236}">
                <a16:creationId xmlns:a16="http://schemas.microsoft.com/office/drawing/2014/main" id="{9EF5543C-1032-7143-9C81-228822FD092C}"/>
              </a:ext>
            </a:extLst>
          </p:cNvPr>
          <p:cNvSpPr txBox="1"/>
          <p:nvPr/>
        </p:nvSpPr>
        <p:spPr>
          <a:xfrm>
            <a:off x="8607035" y="111416"/>
            <a:ext cx="2210489" cy="369332"/>
          </a:xfrm>
          <a:prstGeom prst="rect">
            <a:avLst/>
          </a:prstGeom>
          <a:noFill/>
          <a:ln>
            <a:solidFill>
              <a:srgbClr val="0070C0"/>
            </a:solidFill>
          </a:ln>
        </p:spPr>
        <p:txBody>
          <a:bodyPr wrap="square" rtlCol="0">
            <a:spAutoFit/>
          </a:bodyPr>
          <a:lstStyle/>
          <a:p>
            <a:r>
              <a:rPr lang="en-US" altLang="ja-JP" dirty="0">
                <a:solidFill>
                  <a:srgbClr val="0070C0"/>
                </a:solidFill>
              </a:rPr>
              <a:t>LINK</a:t>
            </a:r>
            <a:r>
              <a:rPr lang="ja-JP" altLang="en-US">
                <a:solidFill>
                  <a:srgbClr val="0070C0"/>
                </a:solidFill>
              </a:rPr>
              <a:t>あり</a:t>
            </a:r>
          </a:p>
        </p:txBody>
      </p:sp>
      <p:pic>
        <p:nvPicPr>
          <p:cNvPr id="8" name="図 7">
            <a:extLst>
              <a:ext uri="{FF2B5EF4-FFF2-40B4-BE49-F238E27FC236}">
                <a16:creationId xmlns:a16="http://schemas.microsoft.com/office/drawing/2014/main" id="{8CDC60F8-1480-A741-83ED-04B0B6876BB9}"/>
              </a:ext>
            </a:extLst>
          </p:cNvPr>
          <p:cNvPicPr>
            <a:picLocks noChangeAspect="1"/>
          </p:cNvPicPr>
          <p:nvPr/>
        </p:nvPicPr>
        <p:blipFill>
          <a:blip r:embed="rId3"/>
          <a:stretch>
            <a:fillRect/>
          </a:stretch>
        </p:blipFill>
        <p:spPr>
          <a:xfrm>
            <a:off x="1714500" y="1037166"/>
            <a:ext cx="7645400" cy="5054600"/>
          </a:xfrm>
          <a:prstGeom prst="rect">
            <a:avLst/>
          </a:prstGeom>
        </p:spPr>
      </p:pic>
      <p:pic>
        <p:nvPicPr>
          <p:cNvPr id="6" name="図 5">
            <a:extLst>
              <a:ext uri="{FF2B5EF4-FFF2-40B4-BE49-F238E27FC236}">
                <a16:creationId xmlns:a16="http://schemas.microsoft.com/office/drawing/2014/main" id="{83F682AD-7A21-154E-917F-280E5367D2E5}"/>
              </a:ext>
            </a:extLst>
          </p:cNvPr>
          <p:cNvPicPr>
            <a:picLocks noChangeAspect="1"/>
          </p:cNvPicPr>
          <p:nvPr/>
        </p:nvPicPr>
        <p:blipFill>
          <a:blip r:embed="rId4"/>
          <a:stretch>
            <a:fillRect/>
          </a:stretch>
        </p:blipFill>
        <p:spPr>
          <a:xfrm>
            <a:off x="6655075" y="772582"/>
            <a:ext cx="3903920" cy="2226733"/>
          </a:xfrm>
          <a:prstGeom prst="rect">
            <a:avLst/>
          </a:prstGeom>
        </p:spPr>
      </p:pic>
    </p:spTree>
    <p:extLst>
      <p:ext uri="{BB962C8B-B14F-4D97-AF65-F5344CB8AC3E}">
        <p14:creationId xmlns:p14="http://schemas.microsoft.com/office/powerpoint/2010/main" val="241592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8C5A9A37-EB3E-3243-A818-D88B994FECA6}"/>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3" name="スライド番号プレースホルダー 2">
            <a:extLst>
              <a:ext uri="{FF2B5EF4-FFF2-40B4-BE49-F238E27FC236}">
                <a16:creationId xmlns:a16="http://schemas.microsoft.com/office/drawing/2014/main" id="{3D7BFE78-F70E-EB45-A80D-6DE1F2F1C6EF}"/>
              </a:ext>
            </a:extLst>
          </p:cNvPr>
          <p:cNvSpPr>
            <a:spLocks noGrp="1"/>
          </p:cNvSpPr>
          <p:nvPr>
            <p:ph type="sldNum" sz="quarter" idx="12"/>
          </p:nvPr>
        </p:nvSpPr>
        <p:spPr/>
        <p:txBody>
          <a:bodyPr/>
          <a:lstStyle/>
          <a:p>
            <a:fld id="{5C8FD7CE-B326-374D-9928-B40B903A20BC}" type="slidenum">
              <a:rPr kumimoji="1" lang="ja-JP" altLang="en-US" smtClean="0"/>
              <a:t>36</a:t>
            </a:fld>
            <a:endParaRPr kumimoji="1" lang="ja-JP" altLang="en-US"/>
          </a:p>
        </p:txBody>
      </p:sp>
      <p:pic>
        <p:nvPicPr>
          <p:cNvPr id="5" name="図 4">
            <a:extLst>
              <a:ext uri="{FF2B5EF4-FFF2-40B4-BE49-F238E27FC236}">
                <a16:creationId xmlns:a16="http://schemas.microsoft.com/office/drawing/2014/main" id="{08A49CCE-7B1A-6D45-99BC-5A50ED8BF0CD}"/>
              </a:ext>
            </a:extLst>
          </p:cNvPr>
          <p:cNvPicPr>
            <a:picLocks noChangeAspect="1"/>
          </p:cNvPicPr>
          <p:nvPr/>
        </p:nvPicPr>
        <p:blipFill>
          <a:blip r:embed="rId2"/>
          <a:stretch>
            <a:fillRect/>
          </a:stretch>
        </p:blipFill>
        <p:spPr>
          <a:xfrm>
            <a:off x="1524000" y="51534"/>
            <a:ext cx="9144000" cy="6754932"/>
          </a:xfrm>
          <a:prstGeom prst="rect">
            <a:avLst/>
          </a:prstGeom>
        </p:spPr>
      </p:pic>
      <p:sp>
        <p:nvSpPr>
          <p:cNvPr id="4" name="上矢印 3">
            <a:extLst>
              <a:ext uri="{FF2B5EF4-FFF2-40B4-BE49-F238E27FC236}">
                <a16:creationId xmlns:a16="http://schemas.microsoft.com/office/drawing/2014/main" id="{34DB9719-481B-A543-97AE-B3CA16128214}"/>
              </a:ext>
            </a:extLst>
          </p:cNvPr>
          <p:cNvSpPr/>
          <p:nvPr/>
        </p:nvSpPr>
        <p:spPr>
          <a:xfrm rot="3769581">
            <a:off x="8542936" y="-50801"/>
            <a:ext cx="480060" cy="250613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PDF</a:t>
            </a:r>
            <a:r>
              <a:rPr lang="ja-JP" altLang="en-US"/>
              <a:t>に変換</a:t>
            </a:r>
          </a:p>
        </p:txBody>
      </p:sp>
    </p:spTree>
    <p:extLst>
      <p:ext uri="{BB962C8B-B14F-4D97-AF65-F5344CB8AC3E}">
        <p14:creationId xmlns:p14="http://schemas.microsoft.com/office/powerpoint/2010/main" val="3896016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FD75E58A-7E5A-9847-8E0F-BE794D4FE732}"/>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3" name="スライド番号プレースホルダー 2">
            <a:extLst>
              <a:ext uri="{FF2B5EF4-FFF2-40B4-BE49-F238E27FC236}">
                <a16:creationId xmlns:a16="http://schemas.microsoft.com/office/drawing/2014/main" id="{DB2B1FF2-5BDC-814A-8148-772FA05677E7}"/>
              </a:ext>
            </a:extLst>
          </p:cNvPr>
          <p:cNvSpPr>
            <a:spLocks noGrp="1"/>
          </p:cNvSpPr>
          <p:nvPr>
            <p:ph type="sldNum" sz="quarter" idx="12"/>
          </p:nvPr>
        </p:nvSpPr>
        <p:spPr/>
        <p:txBody>
          <a:bodyPr/>
          <a:lstStyle/>
          <a:p>
            <a:fld id="{5C8FD7CE-B326-374D-9928-B40B903A20BC}" type="slidenum">
              <a:rPr kumimoji="1" lang="ja-JP" altLang="en-US" smtClean="0"/>
              <a:t>37</a:t>
            </a:fld>
            <a:endParaRPr kumimoji="1" lang="ja-JP" altLang="en-US"/>
          </a:p>
        </p:txBody>
      </p:sp>
      <p:pic>
        <p:nvPicPr>
          <p:cNvPr id="6" name="図 5">
            <a:hlinkClick r:id="rId2"/>
            <a:extLst>
              <a:ext uri="{FF2B5EF4-FFF2-40B4-BE49-F238E27FC236}">
                <a16:creationId xmlns:a16="http://schemas.microsoft.com/office/drawing/2014/main" id="{6DE33D81-5D03-1141-89C2-E43E75E0301B}"/>
              </a:ext>
            </a:extLst>
          </p:cNvPr>
          <p:cNvPicPr>
            <a:picLocks noChangeAspect="1"/>
          </p:cNvPicPr>
          <p:nvPr/>
        </p:nvPicPr>
        <p:blipFill>
          <a:blip r:embed="rId3"/>
          <a:stretch>
            <a:fillRect/>
          </a:stretch>
        </p:blipFill>
        <p:spPr>
          <a:xfrm>
            <a:off x="1666910" y="634419"/>
            <a:ext cx="8340436" cy="5820929"/>
          </a:xfrm>
          <a:prstGeom prst="rect">
            <a:avLst/>
          </a:prstGeom>
        </p:spPr>
      </p:pic>
      <p:sp>
        <p:nvSpPr>
          <p:cNvPr id="7" name="テキスト ボックス 6">
            <a:hlinkClick r:id="rId2"/>
            <a:extLst>
              <a:ext uri="{FF2B5EF4-FFF2-40B4-BE49-F238E27FC236}">
                <a16:creationId xmlns:a16="http://schemas.microsoft.com/office/drawing/2014/main" id="{97653E68-E01B-4941-ADC1-9962B56AFD6C}"/>
              </a:ext>
            </a:extLst>
          </p:cNvPr>
          <p:cNvSpPr txBox="1"/>
          <p:nvPr/>
        </p:nvSpPr>
        <p:spPr>
          <a:xfrm>
            <a:off x="9147362" y="193181"/>
            <a:ext cx="1911701" cy="369332"/>
          </a:xfrm>
          <a:prstGeom prst="rect">
            <a:avLst/>
          </a:prstGeom>
          <a:noFill/>
          <a:ln>
            <a:solidFill>
              <a:srgbClr val="0070C0"/>
            </a:solidFill>
          </a:ln>
        </p:spPr>
        <p:txBody>
          <a:bodyPr wrap="square" rtlCol="0">
            <a:spAutoFit/>
          </a:bodyPr>
          <a:lstStyle/>
          <a:p>
            <a:r>
              <a:rPr lang="en-US" altLang="ja-JP" dirty="0">
                <a:solidFill>
                  <a:srgbClr val="0070C0"/>
                </a:solidFill>
              </a:rPr>
              <a:t>LINK</a:t>
            </a:r>
            <a:r>
              <a:rPr lang="ja-JP" altLang="en-US">
                <a:solidFill>
                  <a:srgbClr val="0070C0"/>
                </a:solidFill>
              </a:rPr>
              <a:t>あり</a:t>
            </a:r>
          </a:p>
        </p:txBody>
      </p:sp>
    </p:spTree>
    <p:extLst>
      <p:ext uri="{BB962C8B-B14F-4D97-AF65-F5344CB8AC3E}">
        <p14:creationId xmlns:p14="http://schemas.microsoft.com/office/powerpoint/2010/main" val="823232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ECA7315-E65C-794D-91E0-FD9F1E115571}"/>
              </a:ext>
            </a:extLst>
          </p:cNvPr>
          <p:cNvSpPr>
            <a:spLocks noGrp="1"/>
          </p:cNvSpPr>
          <p:nvPr>
            <p:ph type="sldNum" sz="quarter" idx="12"/>
          </p:nvPr>
        </p:nvSpPr>
        <p:spPr/>
        <p:txBody>
          <a:bodyPr/>
          <a:lstStyle/>
          <a:p>
            <a:fld id="{3DC82251-0E89-0045-A243-E26D74769001}" type="slidenum">
              <a:rPr kumimoji="1" lang="ja-JP" altLang="en-US" smtClean="0"/>
              <a:t>38</a:t>
            </a:fld>
            <a:endParaRPr kumimoji="1" lang="ja-JP" altLang="en-US"/>
          </a:p>
        </p:txBody>
      </p:sp>
      <p:pic>
        <p:nvPicPr>
          <p:cNvPr id="3" name="図 2">
            <a:extLst>
              <a:ext uri="{FF2B5EF4-FFF2-40B4-BE49-F238E27FC236}">
                <a16:creationId xmlns:a16="http://schemas.microsoft.com/office/drawing/2014/main" id="{546F0BB6-392A-F648-A552-5C576D66702E}"/>
              </a:ext>
            </a:extLst>
          </p:cNvPr>
          <p:cNvPicPr>
            <a:picLocks noChangeAspect="1"/>
          </p:cNvPicPr>
          <p:nvPr/>
        </p:nvPicPr>
        <p:blipFill>
          <a:blip r:embed="rId2"/>
          <a:stretch>
            <a:fillRect/>
          </a:stretch>
        </p:blipFill>
        <p:spPr>
          <a:xfrm>
            <a:off x="594840" y="454695"/>
            <a:ext cx="8875732" cy="5532448"/>
          </a:xfrm>
          <a:prstGeom prst="rect">
            <a:avLst/>
          </a:prstGeom>
        </p:spPr>
      </p:pic>
      <p:sp>
        <p:nvSpPr>
          <p:cNvPr id="4" name="動作設定ボタン: 進む/次へ 3">
            <a:hlinkClick r:id="rId3" highlightClick="1"/>
            <a:extLst>
              <a:ext uri="{FF2B5EF4-FFF2-40B4-BE49-F238E27FC236}">
                <a16:creationId xmlns:a16="http://schemas.microsoft.com/office/drawing/2014/main" id="{AE622391-32B2-314D-B6DF-E3B14636E81D}"/>
              </a:ext>
            </a:extLst>
          </p:cNvPr>
          <p:cNvSpPr/>
          <p:nvPr/>
        </p:nvSpPr>
        <p:spPr>
          <a:xfrm>
            <a:off x="10210800" y="2068286"/>
            <a:ext cx="1143000" cy="115263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77188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771EAA-BA02-384A-8C21-E7DAA053D623}"/>
              </a:ext>
            </a:extLst>
          </p:cNvPr>
          <p:cNvSpPr>
            <a:spLocks noGrp="1"/>
          </p:cNvSpPr>
          <p:nvPr>
            <p:ph type="title"/>
          </p:nvPr>
        </p:nvSpPr>
        <p:spPr>
          <a:xfrm>
            <a:off x="2202753" y="100629"/>
            <a:ext cx="7772400" cy="1609344"/>
          </a:xfrm>
          <a:ln>
            <a:solidFill>
              <a:srgbClr val="0070C0"/>
            </a:solidFill>
          </a:ln>
        </p:spPr>
        <p:txBody>
          <a:bodyPr>
            <a:normAutofit/>
          </a:bodyPr>
          <a:lstStyle/>
          <a:p>
            <a:pPr algn="ctr"/>
            <a:r>
              <a:rPr lang="ja-JP" altLang="en-US" sz="3600" b="1">
                <a:latin typeface="MS UI Gothic" panose="020B0600070205080204" pitchFamily="34" charset="-128"/>
                <a:ea typeface="MS UI Gothic" panose="020B0600070205080204" pitchFamily="34" charset="-128"/>
              </a:rPr>
              <a:t>自然災害による被害想定</a:t>
            </a:r>
          </a:p>
        </p:txBody>
      </p:sp>
      <p:sp>
        <p:nvSpPr>
          <p:cNvPr id="3" name="コンテンツ プレースホルダー 2">
            <a:extLst>
              <a:ext uri="{FF2B5EF4-FFF2-40B4-BE49-F238E27FC236}">
                <a16:creationId xmlns:a16="http://schemas.microsoft.com/office/drawing/2014/main" id="{4A01AA58-09B4-D24B-BB5A-C9BAAF4777B7}"/>
              </a:ext>
            </a:extLst>
          </p:cNvPr>
          <p:cNvSpPr>
            <a:spLocks noGrp="1"/>
          </p:cNvSpPr>
          <p:nvPr>
            <p:ph idx="1"/>
          </p:nvPr>
        </p:nvSpPr>
        <p:spPr>
          <a:xfrm>
            <a:off x="2152650" y="1772603"/>
            <a:ext cx="7886701" cy="4292100"/>
          </a:xfrm>
          <a:ln>
            <a:solidFill>
              <a:schemeClr val="accent1"/>
            </a:solidFill>
          </a:ln>
        </p:spPr>
        <p:txBody>
          <a:bodyPr anchor="ctr">
            <a:normAutofit/>
          </a:bodyPr>
          <a:lstStyle/>
          <a:p>
            <a:pPr marL="514350" indent="-514350">
              <a:buFont typeface="+mj-lt"/>
              <a:buAutoNum type="arabicPeriod"/>
            </a:pPr>
            <a:r>
              <a:rPr lang="ja-JP" altLang="en-US" sz="1800">
                <a:latin typeface="MS UI Gothic" panose="020B0600070205080204" pitchFamily="34" charset="-128"/>
                <a:ea typeface="MS UI Gothic" panose="020B0600070205080204" pitchFamily="34" charset="-128"/>
              </a:rPr>
              <a:t>各拠点ごとの想定</a:t>
            </a:r>
            <a:endParaRPr lang="en-US" altLang="ja-JP" sz="18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800">
                <a:latin typeface="MS UI Gothic" panose="020B0600070205080204" pitchFamily="34" charset="-128"/>
                <a:ea typeface="MS UI Gothic" panose="020B0600070205080204" pitchFamily="34" charset="-128"/>
              </a:rPr>
              <a:t>重要顧客・重要取引先・協力先の被害想定</a:t>
            </a:r>
            <a:endParaRPr lang="en-US" altLang="ja-JP" sz="18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800">
                <a:latin typeface="MS UI Gothic" panose="020B0600070205080204" pitchFamily="34" charset="-128"/>
                <a:ea typeface="MS UI Gothic" panose="020B0600070205080204" pitchFamily="34" charset="-128"/>
              </a:rPr>
              <a:t>土地の陥没、傾斜</a:t>
            </a:r>
            <a:endParaRPr lang="en-US" altLang="ja-JP" sz="18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800">
                <a:latin typeface="MS UI Gothic" panose="020B0600070205080204" pitchFamily="34" charset="-128"/>
                <a:ea typeface="MS UI Gothic" panose="020B0600070205080204" pitchFamily="34" charset="-128"/>
              </a:rPr>
              <a:t>建物の配管・配線の破損の可能性</a:t>
            </a:r>
            <a:endParaRPr lang="en-US" altLang="ja-JP" sz="18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800">
                <a:latin typeface="MS UI Gothic" panose="020B0600070205080204" pitchFamily="34" charset="-128"/>
                <a:ea typeface="MS UI Gothic" panose="020B0600070205080204" pitchFamily="34" charset="-128"/>
              </a:rPr>
              <a:t>資材、仕掛品、在庫の破損の可能性</a:t>
            </a:r>
            <a:endParaRPr lang="en-US" altLang="ja-JP" sz="18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800">
                <a:latin typeface="MS UI Gothic" panose="020B0600070205080204" pitchFamily="34" charset="-128"/>
                <a:ea typeface="MS UI Gothic" panose="020B0600070205080204" pitchFamily="34" charset="-128"/>
              </a:rPr>
              <a:t>二次災害の可能性</a:t>
            </a:r>
            <a:endParaRPr lang="en-US" altLang="ja-JP" sz="18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800">
                <a:latin typeface="MS UI Gothic" panose="020B0600070205080204" pitchFamily="34" charset="-128"/>
                <a:ea typeface="MS UI Gothic" panose="020B0600070205080204" pitchFamily="34" charset="-128"/>
              </a:rPr>
              <a:t>停電・通信手段への影響</a:t>
            </a:r>
            <a:endParaRPr lang="en-US" altLang="ja-JP" sz="18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800">
                <a:latin typeface="MS UI Gothic" panose="020B0600070205080204" pitchFamily="34" charset="-128"/>
                <a:ea typeface="MS UI Gothic" panose="020B0600070205080204" pitchFamily="34" charset="-128"/>
              </a:rPr>
              <a:t>道路交通の麻痺、交通機関の停止</a:t>
            </a:r>
            <a:endParaRPr lang="en-US" altLang="ja-JP" sz="18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800">
                <a:latin typeface="MS UI Gothic" panose="020B0600070205080204" pitchFamily="34" charset="-128"/>
                <a:ea typeface="MS UI Gothic" panose="020B0600070205080204" pitchFamily="34" charset="-128"/>
              </a:rPr>
              <a:t>近くの危険物工場</a:t>
            </a:r>
            <a:endParaRPr lang="en-US" altLang="ja-JP" sz="18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800">
                <a:latin typeface="MS UI Gothic" panose="020B0600070205080204" pitchFamily="34" charset="-128"/>
                <a:ea typeface="MS UI Gothic" panose="020B0600070205080204" pitchFamily="34" charset="-128"/>
              </a:rPr>
              <a:t>セキュリティ喪失による漏洩・盗難・強奪の可能性</a:t>
            </a:r>
          </a:p>
        </p:txBody>
      </p:sp>
      <p:sp>
        <p:nvSpPr>
          <p:cNvPr id="4" name="テキスト ボックス 3">
            <a:extLst>
              <a:ext uri="{FF2B5EF4-FFF2-40B4-BE49-F238E27FC236}">
                <a16:creationId xmlns:a16="http://schemas.microsoft.com/office/drawing/2014/main" id="{EA29A4DC-2DB0-E048-B5DE-D015476DE047}"/>
              </a:ext>
            </a:extLst>
          </p:cNvPr>
          <p:cNvSpPr txBox="1"/>
          <p:nvPr/>
        </p:nvSpPr>
        <p:spPr>
          <a:xfrm>
            <a:off x="7315527" y="2775106"/>
            <a:ext cx="3432986" cy="923330"/>
          </a:xfrm>
          <a:prstGeom prst="rect">
            <a:avLst/>
          </a:prstGeom>
          <a:noFill/>
          <a:ln>
            <a:solidFill>
              <a:schemeClr val="accent1"/>
            </a:solidFill>
          </a:ln>
        </p:spPr>
        <p:txBody>
          <a:bodyPr wrap="square" rtlCol="0" anchor="ctr">
            <a:spAutoFit/>
          </a:bodyPr>
          <a:lstStyle/>
          <a:p>
            <a:r>
              <a:rPr lang="ja-JP" altLang="en-US"/>
              <a:t>具体的にどうなるのかを段階的に想定することが出来れば</a:t>
            </a:r>
            <a:endParaRPr lang="en-US" altLang="ja-JP" dirty="0"/>
          </a:p>
          <a:p>
            <a:r>
              <a:rPr lang="ja-JP" altLang="en-US"/>
              <a:t>なお良いと思います。　　　</a:t>
            </a:r>
            <a:endParaRPr lang="en-US" altLang="ja-JP" dirty="0"/>
          </a:p>
        </p:txBody>
      </p:sp>
      <p:sp>
        <p:nvSpPr>
          <p:cNvPr id="5" name="フッター プレースホルダー 4">
            <a:extLst>
              <a:ext uri="{FF2B5EF4-FFF2-40B4-BE49-F238E27FC236}">
                <a16:creationId xmlns:a16="http://schemas.microsoft.com/office/drawing/2014/main" id="{027ABF47-E7D7-8E4B-B67D-A8C1B1F3035C}"/>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6" name="スライド番号プレースホルダー 5">
            <a:extLst>
              <a:ext uri="{FF2B5EF4-FFF2-40B4-BE49-F238E27FC236}">
                <a16:creationId xmlns:a16="http://schemas.microsoft.com/office/drawing/2014/main" id="{E8C893F0-16E4-8940-89DF-2DE8D32A6C7D}"/>
              </a:ext>
            </a:extLst>
          </p:cNvPr>
          <p:cNvSpPr>
            <a:spLocks noGrp="1"/>
          </p:cNvSpPr>
          <p:nvPr>
            <p:ph type="sldNum" sz="quarter" idx="12"/>
          </p:nvPr>
        </p:nvSpPr>
        <p:spPr/>
        <p:txBody>
          <a:bodyPr/>
          <a:lstStyle/>
          <a:p>
            <a:fld id="{5C8FD7CE-B326-374D-9928-B40B903A20BC}" type="slidenum">
              <a:rPr kumimoji="1" lang="ja-JP" altLang="en-US" smtClean="0"/>
              <a:t>39</a:t>
            </a:fld>
            <a:endParaRPr kumimoji="1" lang="ja-JP" altLang="en-US"/>
          </a:p>
        </p:txBody>
      </p:sp>
    </p:spTree>
    <p:extLst>
      <p:ext uri="{BB962C8B-B14F-4D97-AF65-F5344CB8AC3E}">
        <p14:creationId xmlns:p14="http://schemas.microsoft.com/office/powerpoint/2010/main" val="3923511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4C0258-41B0-6C4B-AF1B-F3AF9CE0928D}"/>
              </a:ext>
            </a:extLst>
          </p:cNvPr>
          <p:cNvSpPr>
            <a:spLocks noGrp="1"/>
          </p:cNvSpPr>
          <p:nvPr>
            <p:ph type="title"/>
          </p:nvPr>
        </p:nvSpPr>
        <p:spPr>
          <a:solidFill>
            <a:schemeClr val="accent6">
              <a:lumMod val="40000"/>
              <a:lumOff val="60000"/>
            </a:schemeClr>
          </a:solidFill>
        </p:spPr>
        <p:txBody>
          <a:bodyPr/>
          <a:lstStyle/>
          <a:p>
            <a:pPr algn="ctr"/>
            <a:r>
              <a:rPr lang="en-US" altLang="ja-JP" sz="3600" dirty="0"/>
              <a:t>BCPJAPAN</a:t>
            </a:r>
            <a:r>
              <a:rPr lang="ja-JP" altLang="en-US" sz="3600"/>
              <a:t>的な</a:t>
            </a:r>
            <a:r>
              <a:rPr kumimoji="1" lang="en-US" altLang="ja-JP" sz="3600" dirty="0"/>
              <a:t>BCP</a:t>
            </a:r>
            <a:r>
              <a:rPr kumimoji="1" lang="ja-JP" altLang="en-US" sz="3600"/>
              <a:t>とは？</a:t>
            </a:r>
            <a:endParaRPr kumimoji="1" lang="ja-JP" altLang="en-US">
              <a:solidFill>
                <a:srgbClr val="0070C0"/>
              </a:solidFill>
            </a:endParaRPr>
          </a:p>
        </p:txBody>
      </p:sp>
      <p:sp>
        <p:nvSpPr>
          <p:cNvPr id="4" name="スライド番号プレースホルダー 3">
            <a:extLst>
              <a:ext uri="{FF2B5EF4-FFF2-40B4-BE49-F238E27FC236}">
                <a16:creationId xmlns:a16="http://schemas.microsoft.com/office/drawing/2014/main" id="{6ABB0D98-1140-7C47-9D2A-3D9F8EB77B78}"/>
              </a:ext>
            </a:extLst>
          </p:cNvPr>
          <p:cNvSpPr>
            <a:spLocks noGrp="1"/>
          </p:cNvSpPr>
          <p:nvPr>
            <p:ph type="sldNum" sz="quarter" idx="12"/>
          </p:nvPr>
        </p:nvSpPr>
        <p:spPr/>
        <p:txBody>
          <a:bodyPr/>
          <a:lstStyle/>
          <a:p>
            <a:fld id="{3DC82251-0E89-0045-A243-E26D74769001}" type="slidenum">
              <a:rPr kumimoji="1" lang="ja-JP" altLang="en-US" smtClean="0"/>
              <a:t>4</a:t>
            </a:fld>
            <a:endParaRPr kumimoji="1" lang="ja-JP" altLang="en-US"/>
          </a:p>
        </p:txBody>
      </p:sp>
      <p:sp>
        <p:nvSpPr>
          <p:cNvPr id="5" name="コンテンツ プレースホルダー 2">
            <a:extLst>
              <a:ext uri="{FF2B5EF4-FFF2-40B4-BE49-F238E27FC236}">
                <a16:creationId xmlns:a16="http://schemas.microsoft.com/office/drawing/2014/main" id="{79FBE7EA-EFCE-8C4E-A07D-D2F6AB68AAB8}"/>
              </a:ext>
            </a:extLst>
          </p:cNvPr>
          <p:cNvSpPr txBox="1">
            <a:spLocks/>
          </p:cNvSpPr>
          <p:nvPr/>
        </p:nvSpPr>
        <p:spPr>
          <a:xfrm>
            <a:off x="838200" y="1828800"/>
            <a:ext cx="5234796" cy="4489959"/>
          </a:xfrm>
          <a:prstGeom prst="rect">
            <a:avLst/>
          </a:prstGeom>
          <a:ln>
            <a:solidFill>
              <a:schemeClr val="accent1"/>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a:t>・自社の建屋が使えなくても、</a:t>
            </a:r>
            <a:endParaRPr lang="en-US" altLang="ja-JP" dirty="0"/>
          </a:p>
          <a:p>
            <a:pPr marL="0" indent="0">
              <a:buFont typeface="Arial" panose="020B0604020202020204" pitchFamily="34" charset="0"/>
              <a:buNone/>
            </a:pPr>
            <a:r>
              <a:rPr lang="ja-JP" altLang="en-US"/>
              <a:t>・スタッフが減っても、</a:t>
            </a:r>
            <a:endParaRPr lang="en-US" altLang="ja-JP" dirty="0"/>
          </a:p>
          <a:p>
            <a:pPr marL="0" indent="0">
              <a:buFont typeface="Arial" panose="020B0604020202020204" pitchFamily="34" charset="0"/>
              <a:buNone/>
            </a:pPr>
            <a:r>
              <a:rPr lang="ja-JP" altLang="en-US"/>
              <a:t>・交通網の途絶</a:t>
            </a:r>
            <a:endParaRPr lang="en-US" altLang="ja-JP" dirty="0"/>
          </a:p>
          <a:p>
            <a:pPr marL="0" indent="0">
              <a:buFont typeface="Arial" panose="020B0604020202020204" pitchFamily="34" charset="0"/>
              <a:buNone/>
            </a:pPr>
            <a:r>
              <a:rPr lang="ja-JP" altLang="en-US"/>
              <a:t>・サプライチェーンの途絶</a:t>
            </a:r>
            <a:endParaRPr lang="en-US" altLang="ja-JP" dirty="0"/>
          </a:p>
          <a:p>
            <a:pPr marL="0" indent="0">
              <a:buFont typeface="Arial" panose="020B0604020202020204" pitchFamily="34" charset="0"/>
              <a:buNone/>
            </a:pPr>
            <a:r>
              <a:rPr lang="ja-JP" altLang="en-US"/>
              <a:t>・停電</a:t>
            </a:r>
            <a:endParaRPr lang="en-US" altLang="ja-JP" dirty="0"/>
          </a:p>
          <a:p>
            <a:pPr marL="0" indent="0">
              <a:buFont typeface="Arial" panose="020B0604020202020204" pitchFamily="34" charset="0"/>
              <a:buNone/>
            </a:pPr>
            <a:r>
              <a:rPr lang="ja-JP" altLang="en-US"/>
              <a:t>・ガス停止</a:t>
            </a:r>
            <a:endParaRPr lang="en-US" altLang="ja-JP" dirty="0"/>
          </a:p>
          <a:p>
            <a:pPr marL="0" indent="0">
              <a:buFont typeface="Arial" panose="020B0604020202020204" pitchFamily="34" charset="0"/>
              <a:buNone/>
            </a:pPr>
            <a:r>
              <a:rPr lang="ja-JP" altLang="en-US"/>
              <a:t>・上下水道停止</a:t>
            </a:r>
            <a:endParaRPr lang="en-US" altLang="ja-JP" dirty="0"/>
          </a:p>
          <a:p>
            <a:pPr marL="0" indent="0">
              <a:buFont typeface="Arial" panose="020B0604020202020204" pitchFamily="34" charset="0"/>
              <a:buNone/>
            </a:pPr>
            <a:r>
              <a:rPr lang="ja-JP" altLang="en-US"/>
              <a:t>でも重要な事業を中断させない、または中断しても可能な限り短い期間で復興させるための方針を定め、</a:t>
            </a:r>
            <a:endParaRPr lang="en-US" altLang="ja-JP" dirty="0"/>
          </a:p>
          <a:p>
            <a:endParaRPr lang="ja-JP" altLang="en-US"/>
          </a:p>
        </p:txBody>
      </p:sp>
      <p:sp>
        <p:nvSpPr>
          <p:cNvPr id="8" name="コンテンツ プレースホルダー 2">
            <a:extLst>
              <a:ext uri="{FF2B5EF4-FFF2-40B4-BE49-F238E27FC236}">
                <a16:creationId xmlns:a16="http://schemas.microsoft.com/office/drawing/2014/main" id="{AB40585C-6CFA-3349-81B8-53C5566B720B}"/>
              </a:ext>
            </a:extLst>
          </p:cNvPr>
          <p:cNvSpPr txBox="1">
            <a:spLocks/>
          </p:cNvSpPr>
          <p:nvPr/>
        </p:nvSpPr>
        <p:spPr>
          <a:xfrm>
            <a:off x="6119004" y="1831885"/>
            <a:ext cx="5234796" cy="4489959"/>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a:t>・情報連携・公開</a:t>
            </a:r>
            <a:endParaRPr lang="en-US" altLang="ja-JP" dirty="0"/>
          </a:p>
          <a:p>
            <a:pPr marL="0" indent="0">
              <a:buFont typeface="Arial" panose="020B0604020202020204" pitchFamily="34" charset="0"/>
              <a:buNone/>
            </a:pPr>
            <a:r>
              <a:rPr lang="ja-JP" altLang="en-US"/>
              <a:t>・通報訓練</a:t>
            </a:r>
            <a:endParaRPr lang="en-US" altLang="ja-JP" dirty="0"/>
          </a:p>
          <a:p>
            <a:pPr marL="0" indent="0">
              <a:buFont typeface="Arial" panose="020B0604020202020204" pitchFamily="34" charset="0"/>
              <a:buNone/>
            </a:pPr>
            <a:r>
              <a:rPr lang="ja-JP" altLang="en-US"/>
              <a:t>・避難訓練</a:t>
            </a:r>
            <a:endParaRPr lang="en-US" altLang="ja-JP" dirty="0"/>
          </a:p>
          <a:p>
            <a:pPr marL="0" indent="0">
              <a:buFont typeface="Arial" panose="020B0604020202020204" pitchFamily="34" charset="0"/>
              <a:buNone/>
            </a:pPr>
            <a:r>
              <a:rPr lang="ja-JP" altLang="en-US"/>
              <a:t>・事業継続イメージ訓練</a:t>
            </a:r>
            <a:endParaRPr lang="en-US" altLang="ja-JP" dirty="0"/>
          </a:p>
          <a:p>
            <a:pPr marL="0" indent="0">
              <a:buFont typeface="Arial" panose="020B0604020202020204" pitchFamily="34" charset="0"/>
              <a:buNone/>
            </a:pPr>
            <a:r>
              <a:rPr lang="ja-JP" altLang="en-US"/>
              <a:t>・総合防災訓練</a:t>
            </a:r>
            <a:endParaRPr lang="en-US" altLang="ja-JP" dirty="0"/>
          </a:p>
          <a:p>
            <a:pPr marL="0" indent="0">
              <a:buFont typeface="Arial" panose="020B0604020202020204" pitchFamily="34" charset="0"/>
              <a:buNone/>
            </a:pPr>
            <a:r>
              <a:rPr lang="ja-JP" altLang="en-US"/>
              <a:t>・備品操作訓練</a:t>
            </a:r>
            <a:endParaRPr lang="en-US" altLang="ja-JP" dirty="0"/>
          </a:p>
          <a:p>
            <a:pPr marL="0" indent="0">
              <a:buFont typeface="Arial" panose="020B0604020202020204" pitchFamily="34" charset="0"/>
              <a:buNone/>
            </a:pPr>
            <a:r>
              <a:rPr lang="ja-JP" altLang="en-US"/>
              <a:t>を仲間同士でいつでも動けるように訓練し利用者に周知しておく計画のこと</a:t>
            </a:r>
          </a:p>
          <a:p>
            <a:endParaRPr lang="ja-JP" altLang="en-US"/>
          </a:p>
        </p:txBody>
      </p:sp>
    </p:spTree>
    <p:extLst>
      <p:ext uri="{BB962C8B-B14F-4D97-AF65-F5344CB8AC3E}">
        <p14:creationId xmlns:p14="http://schemas.microsoft.com/office/powerpoint/2010/main" val="11024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32206E-1ED3-D448-9F4C-F716EE1341EF}"/>
              </a:ext>
            </a:extLst>
          </p:cNvPr>
          <p:cNvSpPr>
            <a:spLocks noGrp="1"/>
          </p:cNvSpPr>
          <p:nvPr>
            <p:ph type="title"/>
          </p:nvPr>
        </p:nvSpPr>
        <p:spPr>
          <a:xfrm>
            <a:off x="1981200" y="120130"/>
            <a:ext cx="8229600" cy="1143000"/>
          </a:xfrm>
          <a:ln>
            <a:solidFill>
              <a:schemeClr val="accent1"/>
            </a:solidFill>
          </a:ln>
        </p:spPr>
        <p:txBody>
          <a:bodyPr>
            <a:normAutofit fontScale="90000"/>
          </a:bodyPr>
          <a:lstStyle/>
          <a:p>
            <a:pPr algn="ctr"/>
            <a:r>
              <a:rPr lang="ja-JP" altLang="en-US" sz="4000"/>
              <a:t>車のシガーソケットから</a:t>
            </a:r>
            <a:br>
              <a:rPr lang="en-US" altLang="ja-JP" sz="4000" dirty="0"/>
            </a:br>
            <a:r>
              <a:rPr lang="en-US" altLang="ja-JP" sz="4000" dirty="0">
                <a:solidFill>
                  <a:srgbClr val="FF0000"/>
                </a:solidFill>
              </a:rPr>
              <a:t>USB</a:t>
            </a:r>
            <a:r>
              <a:rPr lang="ja-JP" altLang="en-US" sz="4000"/>
              <a:t>＆</a:t>
            </a:r>
            <a:r>
              <a:rPr lang="ja-JP" altLang="en-US" sz="4000">
                <a:solidFill>
                  <a:srgbClr val="FF0000"/>
                </a:solidFill>
              </a:rPr>
              <a:t>コンセント</a:t>
            </a:r>
          </a:p>
        </p:txBody>
      </p:sp>
      <p:sp>
        <p:nvSpPr>
          <p:cNvPr id="3" name="スライド番号プレースホルダー 2">
            <a:extLst>
              <a:ext uri="{FF2B5EF4-FFF2-40B4-BE49-F238E27FC236}">
                <a16:creationId xmlns:a16="http://schemas.microsoft.com/office/drawing/2014/main" id="{A4932CC2-BF92-A04B-9988-FABE53A02029}"/>
              </a:ext>
            </a:extLst>
          </p:cNvPr>
          <p:cNvSpPr>
            <a:spLocks noGrp="1"/>
          </p:cNvSpPr>
          <p:nvPr>
            <p:ph type="sldNum" sz="quarter" idx="12"/>
          </p:nvPr>
        </p:nvSpPr>
        <p:spPr/>
        <p:txBody>
          <a:bodyPr/>
          <a:lstStyle/>
          <a:p>
            <a:fld id="{28A24196-8E62-D542-81A5-64F1992FD861}" type="slidenum">
              <a:rPr lang="ja-JP" altLang="en-US" smtClean="0"/>
              <a:pPr/>
              <a:t>40</a:t>
            </a:fld>
            <a:endParaRPr lang="ja-JP" altLang="en-US"/>
          </a:p>
        </p:txBody>
      </p:sp>
      <p:pic>
        <p:nvPicPr>
          <p:cNvPr id="4" name="図 3">
            <a:extLst>
              <a:ext uri="{FF2B5EF4-FFF2-40B4-BE49-F238E27FC236}">
                <a16:creationId xmlns:a16="http://schemas.microsoft.com/office/drawing/2014/main" id="{6257B753-8BC3-2144-9AE4-FC58DEC00EC6}"/>
              </a:ext>
            </a:extLst>
          </p:cNvPr>
          <p:cNvPicPr>
            <a:picLocks noChangeAspect="1"/>
          </p:cNvPicPr>
          <p:nvPr/>
        </p:nvPicPr>
        <p:blipFill>
          <a:blip r:embed="rId2"/>
          <a:stretch>
            <a:fillRect/>
          </a:stretch>
        </p:blipFill>
        <p:spPr>
          <a:xfrm>
            <a:off x="2008272" y="1495570"/>
            <a:ext cx="4087728" cy="3130149"/>
          </a:xfrm>
          <a:prstGeom prst="rect">
            <a:avLst/>
          </a:prstGeom>
        </p:spPr>
      </p:pic>
      <p:pic>
        <p:nvPicPr>
          <p:cNvPr id="5" name="図 4">
            <a:extLst>
              <a:ext uri="{FF2B5EF4-FFF2-40B4-BE49-F238E27FC236}">
                <a16:creationId xmlns:a16="http://schemas.microsoft.com/office/drawing/2014/main" id="{AD9C3AEF-DCAA-534D-BF60-D0131CB11790}"/>
              </a:ext>
            </a:extLst>
          </p:cNvPr>
          <p:cNvPicPr>
            <a:picLocks noChangeAspect="1"/>
          </p:cNvPicPr>
          <p:nvPr/>
        </p:nvPicPr>
        <p:blipFill>
          <a:blip r:embed="rId3"/>
          <a:stretch>
            <a:fillRect/>
          </a:stretch>
        </p:blipFill>
        <p:spPr>
          <a:xfrm>
            <a:off x="5239935" y="3341870"/>
            <a:ext cx="5121374" cy="3014480"/>
          </a:xfrm>
          <a:prstGeom prst="rect">
            <a:avLst/>
          </a:prstGeom>
        </p:spPr>
      </p:pic>
      <p:sp>
        <p:nvSpPr>
          <p:cNvPr id="6" name="フッター プレースホルダー 5">
            <a:extLst>
              <a:ext uri="{FF2B5EF4-FFF2-40B4-BE49-F238E27FC236}">
                <a16:creationId xmlns:a16="http://schemas.microsoft.com/office/drawing/2014/main" id="{36985CC5-77D0-A34E-95B2-58DA94381779}"/>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Tree>
    <p:extLst>
      <p:ext uri="{BB962C8B-B14F-4D97-AF65-F5344CB8AC3E}">
        <p14:creationId xmlns:p14="http://schemas.microsoft.com/office/powerpoint/2010/main" val="2265182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番号プレースホルダー 4">
            <a:extLst>
              <a:ext uri="{FF2B5EF4-FFF2-40B4-BE49-F238E27FC236}">
                <a16:creationId xmlns:a16="http://schemas.microsoft.com/office/drawing/2014/main" id="{A6B8F98D-B910-1940-A354-0E9BFC7887CD}"/>
              </a:ext>
            </a:extLst>
          </p:cNvPr>
          <p:cNvSpPr>
            <a:spLocks noGrp="1"/>
          </p:cNvSpPr>
          <p:nvPr>
            <p:ph type="sldNum" sz="quarter" idx="12"/>
          </p:nvPr>
        </p:nvSpPr>
        <p:spPr>
          <a:xfrm>
            <a:off x="4648200" y="6356351"/>
            <a:ext cx="2895600" cy="365125"/>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DC46CA36-5108-6047-94A8-884F776D014C}" type="slidenum">
              <a:rPr kumimoji="0" lang="en-US" altLang="ja-JP" sz="1200">
                <a:latin typeface="Arial" panose="020B0604020202020204" pitchFamily="34" charset="0"/>
              </a:rPr>
              <a:pPr algn="ctr"/>
              <a:t>41</a:t>
            </a:fld>
            <a:endParaRPr kumimoji="0" lang="en-US" altLang="ja-JP" sz="1200">
              <a:latin typeface="Arial" panose="020B0604020202020204" pitchFamily="34" charset="0"/>
            </a:endParaRPr>
          </a:p>
        </p:txBody>
      </p:sp>
      <p:sp>
        <p:nvSpPr>
          <p:cNvPr id="389125" name="Rectangle 5">
            <a:extLst>
              <a:ext uri="{FF2B5EF4-FFF2-40B4-BE49-F238E27FC236}">
                <a16:creationId xmlns:a16="http://schemas.microsoft.com/office/drawing/2014/main" id="{6523C478-5684-2644-843C-D8F4EE290C5F}"/>
              </a:ext>
            </a:extLst>
          </p:cNvPr>
          <p:cNvSpPr>
            <a:spLocks noChangeArrowheads="1"/>
          </p:cNvSpPr>
          <p:nvPr/>
        </p:nvSpPr>
        <p:spPr bwMode="auto">
          <a:xfrm>
            <a:off x="2135188" y="1268413"/>
            <a:ext cx="8208962" cy="1295400"/>
          </a:xfrm>
          <a:prstGeom prst="rect">
            <a:avLst/>
          </a:prstGeom>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anchor="b"/>
          <a:lstStyle/>
          <a:p>
            <a:pPr algn="ctr">
              <a:defRPr/>
            </a:pPr>
            <a:r>
              <a:rPr lang="ja-JP" altLang="en-US" sz="4000" dirty="0">
                <a:solidFill>
                  <a:schemeClr val="tx1"/>
                </a:solidFill>
                <a:effectLst>
                  <a:outerShdw blurRad="38100" dist="38100" dir="2700000" algn="tl">
                    <a:srgbClr val="C0C0C0"/>
                  </a:outerShdw>
                </a:effectLst>
                <a:latin typeface="Garamond" pitchFamily="18" charset="0"/>
                <a:ea typeface="ＭＳ Ｐゴシック" charset="-128"/>
              </a:rPr>
              <a:t>車両の常備品</a:t>
            </a:r>
            <a:br>
              <a:rPr lang="ja-JP" altLang="en-US" sz="4000" dirty="0">
                <a:solidFill>
                  <a:schemeClr val="tx1"/>
                </a:solidFill>
                <a:effectLst>
                  <a:outerShdw blurRad="38100" dist="38100" dir="2700000" algn="tl">
                    <a:srgbClr val="C0C0C0"/>
                  </a:outerShdw>
                </a:effectLst>
                <a:latin typeface="Garamond" pitchFamily="18" charset="0"/>
                <a:ea typeface="ＭＳ Ｐゴシック" charset="-128"/>
              </a:rPr>
            </a:br>
            <a:r>
              <a:rPr lang="ja-JP" altLang="en-US" sz="4000" dirty="0">
                <a:solidFill>
                  <a:schemeClr val="tx1"/>
                </a:solidFill>
                <a:effectLst>
                  <a:outerShdw blurRad="38100" dist="38100" dir="2700000" algn="tl">
                    <a:srgbClr val="C0C0C0"/>
                  </a:outerShdw>
                </a:effectLst>
                <a:latin typeface="Garamond" pitchFamily="18" charset="0"/>
                <a:ea typeface="ＭＳ Ｐゴシック" charset="-128"/>
              </a:rPr>
              <a:t>水</a:t>
            </a:r>
            <a:r>
              <a:rPr lang="en-US" altLang="ja-JP" sz="4000" dirty="0">
                <a:solidFill>
                  <a:schemeClr val="tx1"/>
                </a:solidFill>
                <a:effectLst>
                  <a:outerShdw blurRad="38100" dist="38100" dir="2700000" algn="tl">
                    <a:srgbClr val="C0C0C0"/>
                  </a:outerShdw>
                </a:effectLst>
                <a:latin typeface="Garamond" pitchFamily="18" charset="0"/>
                <a:ea typeface="ＭＳ Ｐゴシック" charset="-128"/>
              </a:rPr>
              <a:t>500cc</a:t>
            </a:r>
            <a:r>
              <a:rPr lang="ja-JP" altLang="en-US" sz="4000" dirty="0">
                <a:solidFill>
                  <a:schemeClr val="tx1"/>
                </a:solidFill>
                <a:effectLst>
                  <a:outerShdw blurRad="38100" dist="38100" dir="2700000" algn="tl">
                    <a:srgbClr val="C0C0C0"/>
                  </a:outerShdw>
                </a:effectLst>
                <a:latin typeface="Garamond" pitchFamily="18" charset="0"/>
                <a:ea typeface="ＭＳ Ｐゴシック" charset="-128"/>
              </a:rPr>
              <a:t>２　クッキー２袋　ティッシュ２</a:t>
            </a:r>
          </a:p>
        </p:txBody>
      </p:sp>
      <p:pic>
        <p:nvPicPr>
          <p:cNvPr id="79876" name="Picture 7" descr="fuelmeter01">
            <a:extLst>
              <a:ext uri="{FF2B5EF4-FFF2-40B4-BE49-F238E27FC236}">
                <a16:creationId xmlns:a16="http://schemas.microsoft.com/office/drawing/2014/main" id="{E6AC335F-4000-5244-BB62-8C9C6620368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35188" y="3284538"/>
            <a:ext cx="29146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AutoShape 10">
            <a:extLst>
              <a:ext uri="{FF2B5EF4-FFF2-40B4-BE49-F238E27FC236}">
                <a16:creationId xmlns:a16="http://schemas.microsoft.com/office/drawing/2014/main" id="{C9AFB432-839F-454D-9182-A6E93697A560}"/>
              </a:ext>
            </a:extLst>
          </p:cNvPr>
          <p:cNvSpPr>
            <a:spLocks/>
          </p:cNvSpPr>
          <p:nvPr/>
        </p:nvSpPr>
        <p:spPr bwMode="auto">
          <a:xfrm>
            <a:off x="5232400" y="188914"/>
            <a:ext cx="2808288" cy="566737"/>
          </a:xfrm>
          <a:prstGeom prst="borderCallout2">
            <a:avLst>
              <a:gd name="adj1" fmla="val 20167"/>
              <a:gd name="adj2" fmla="val 102713"/>
              <a:gd name="adj3" fmla="val 20167"/>
              <a:gd name="adj4" fmla="val 112718"/>
              <a:gd name="adj5" fmla="val 341412"/>
              <a:gd name="adj6" fmla="val 125972"/>
            </a:avLst>
          </a:prstGeom>
          <a:solidFill>
            <a:schemeClr val="bg1">
              <a:lumMod val="85000"/>
            </a:schemeClr>
          </a:solidFill>
          <a:ln w="76200">
            <a:solidFill>
              <a:srgbClr val="FF0000"/>
            </a:solidFill>
            <a:miter lim="800000"/>
            <a:headEnd/>
            <a:tailEnd type="triangl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182563" indent="-182563">
              <a:defRPr/>
            </a:pPr>
            <a:r>
              <a:rPr lang="ja-JP" altLang="en-US" sz="2400" dirty="0"/>
              <a:t>トイレで困るから</a:t>
            </a:r>
          </a:p>
        </p:txBody>
      </p:sp>
      <p:pic>
        <p:nvPicPr>
          <p:cNvPr id="3" name="図 2" descr="スクリーンショット 2015-07-02 12.55.34.png">
            <a:extLst>
              <a:ext uri="{FF2B5EF4-FFF2-40B4-BE49-F238E27FC236}">
                <a16:creationId xmlns:a16="http://schemas.microsoft.com/office/drawing/2014/main" id="{AFC53031-67F9-2D4D-AD7B-A540BE42575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455026" y="3500438"/>
            <a:ext cx="2105025"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24" name="Rectangle 4">
            <a:extLst>
              <a:ext uri="{FF2B5EF4-FFF2-40B4-BE49-F238E27FC236}">
                <a16:creationId xmlns:a16="http://schemas.microsoft.com/office/drawing/2014/main" id="{2529E6EC-8147-8B45-84A6-7EA7962BB382}"/>
              </a:ext>
            </a:extLst>
          </p:cNvPr>
          <p:cNvSpPr>
            <a:spLocks noChangeArrowheads="1"/>
          </p:cNvSpPr>
          <p:nvPr/>
        </p:nvSpPr>
        <p:spPr bwMode="auto">
          <a:xfrm>
            <a:off x="5160684" y="4354513"/>
            <a:ext cx="3222626" cy="717550"/>
          </a:xfrm>
          <a:prstGeom prst="rect">
            <a:avLst/>
          </a:prstGeom>
          <a:solidFill>
            <a:schemeClr val="bg1"/>
          </a:solidFill>
          <a:ln w="57150" cmpd="sng">
            <a:solidFill>
              <a:srgbClr val="4F81BD"/>
            </a:solidFill>
          </a:ln>
          <a:effectLst/>
          <a:extLst/>
        </p:spPr>
        <p:txBody>
          <a:bodyPr anchor="b"/>
          <a:lstStyle/>
          <a:p>
            <a:pPr algn="ctr">
              <a:defRPr/>
            </a:pPr>
            <a:r>
              <a:rPr lang="en-US" altLang="ja-JP" sz="3200" b="1" dirty="0">
                <a:effectLst>
                  <a:outerShdw blurRad="38100" dist="38100" dir="2700000" algn="tl">
                    <a:srgbClr val="C0C0C0"/>
                  </a:outerShdw>
                </a:effectLst>
                <a:latin typeface="+mj-ea"/>
                <a:ea typeface="+mj-ea"/>
              </a:rPr>
              <a:t>←</a:t>
            </a:r>
            <a:r>
              <a:rPr lang="ja-JP" altLang="en-US" sz="3200" b="1" dirty="0">
                <a:effectLst>
                  <a:outerShdw blurRad="38100" dist="38100" dir="2700000" algn="tl">
                    <a:srgbClr val="C0C0C0"/>
                  </a:outerShdw>
                </a:effectLst>
                <a:latin typeface="+mj-ea"/>
                <a:ea typeface="+mj-ea"/>
              </a:rPr>
              <a:t>ここで補給</a:t>
            </a:r>
            <a:r>
              <a:rPr lang="en-US" altLang="ja-JP" sz="3200" b="1" dirty="0">
                <a:effectLst>
                  <a:outerShdw blurRad="38100" dist="38100" dir="2700000" algn="tl">
                    <a:srgbClr val="C0C0C0"/>
                  </a:outerShdw>
                </a:effectLst>
                <a:latin typeface="+mj-ea"/>
                <a:ea typeface="+mj-ea"/>
              </a:rPr>
              <a:t>→</a:t>
            </a:r>
            <a:endParaRPr lang="ja-JP" altLang="en-US" sz="3200" b="1" dirty="0">
              <a:effectLst>
                <a:outerShdw blurRad="38100" dist="38100" dir="2700000" algn="tl">
                  <a:srgbClr val="C0C0C0"/>
                </a:outerShdw>
              </a:effectLst>
              <a:latin typeface="+mj-ea"/>
              <a:ea typeface="+mj-ea"/>
            </a:endParaRPr>
          </a:p>
        </p:txBody>
      </p:sp>
      <p:sp>
        <p:nvSpPr>
          <p:cNvPr id="2" name="テキスト ボックス 1">
            <a:extLst>
              <a:ext uri="{FF2B5EF4-FFF2-40B4-BE49-F238E27FC236}">
                <a16:creationId xmlns:a16="http://schemas.microsoft.com/office/drawing/2014/main" id="{D32E687E-BB6D-1D4F-898F-1E20E0406332}"/>
              </a:ext>
            </a:extLst>
          </p:cNvPr>
          <p:cNvSpPr txBox="1"/>
          <p:nvPr/>
        </p:nvSpPr>
        <p:spPr>
          <a:xfrm>
            <a:off x="5682596" y="3848100"/>
            <a:ext cx="2492990" cy="369332"/>
          </a:xfrm>
          <a:prstGeom prst="rect">
            <a:avLst/>
          </a:prstGeom>
          <a:noFill/>
        </p:spPr>
        <p:txBody>
          <a:bodyPr wrap="none" rtlCol="0">
            <a:spAutoFit/>
          </a:bodyPr>
          <a:lstStyle/>
          <a:p>
            <a:r>
              <a:rPr lang="ja-JP" altLang="en-US"/>
              <a:t>テプラで貼っておこう</a:t>
            </a:r>
          </a:p>
        </p:txBody>
      </p:sp>
      <p:sp>
        <p:nvSpPr>
          <p:cNvPr id="4" name="フッター プレースホルダー 3">
            <a:extLst>
              <a:ext uri="{FF2B5EF4-FFF2-40B4-BE49-F238E27FC236}">
                <a16:creationId xmlns:a16="http://schemas.microsoft.com/office/drawing/2014/main" id="{B8780960-6D6E-F242-946A-38D0BD4C2DBD}"/>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Tree>
    <p:extLst>
      <p:ext uri="{BB962C8B-B14F-4D97-AF65-F5344CB8AC3E}">
        <p14:creationId xmlns:p14="http://schemas.microsoft.com/office/powerpoint/2010/main" val="283522364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79876"/>
                                        </p:tgtEl>
                                        <p:attrNameLst>
                                          <p:attrName>style.visibility</p:attrName>
                                        </p:attrNameLst>
                                      </p:cBhvr>
                                      <p:to>
                                        <p:strVal val="visible"/>
                                      </p:to>
                                    </p:set>
                                    <p:anim calcmode="lin" valueType="num">
                                      <p:cBhvr>
                                        <p:cTn id="7" dur="500" fill="hold"/>
                                        <p:tgtEl>
                                          <p:spTgt spid="79876"/>
                                        </p:tgtEl>
                                        <p:attrNameLst>
                                          <p:attrName>ppt_w</p:attrName>
                                        </p:attrNameLst>
                                      </p:cBhvr>
                                      <p:tavLst>
                                        <p:tav tm="0">
                                          <p:val>
                                            <p:fltVal val="0"/>
                                          </p:val>
                                        </p:tav>
                                        <p:tav tm="100000">
                                          <p:val>
                                            <p:strVal val="#ppt_w"/>
                                          </p:val>
                                        </p:tav>
                                      </p:tavLst>
                                    </p:anim>
                                    <p:anim calcmode="lin" valueType="num">
                                      <p:cBhvr>
                                        <p:cTn id="8" dur="500" fill="hold"/>
                                        <p:tgtEl>
                                          <p:spTgt spid="7987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89124"/>
                                        </p:tgtEl>
                                        <p:attrNameLst>
                                          <p:attrName>style.visibility</p:attrName>
                                        </p:attrNameLst>
                                      </p:cBhvr>
                                      <p:to>
                                        <p:strVal val="visible"/>
                                      </p:to>
                                    </p:set>
                                    <p:anim calcmode="lin" valueType="num">
                                      <p:cBhvr>
                                        <p:cTn id="11" dur="500" fill="hold"/>
                                        <p:tgtEl>
                                          <p:spTgt spid="389124"/>
                                        </p:tgtEl>
                                        <p:attrNameLst>
                                          <p:attrName>ppt_w</p:attrName>
                                        </p:attrNameLst>
                                      </p:cBhvr>
                                      <p:tavLst>
                                        <p:tav tm="0">
                                          <p:val>
                                            <p:fltVal val="0"/>
                                          </p:val>
                                        </p:tav>
                                        <p:tav tm="100000">
                                          <p:val>
                                            <p:strVal val="#ppt_w"/>
                                          </p:val>
                                        </p:tav>
                                      </p:tavLst>
                                    </p:anim>
                                    <p:anim calcmode="lin" valueType="num">
                                      <p:cBhvr>
                                        <p:cTn id="12" dur="500" fill="hold"/>
                                        <p:tgtEl>
                                          <p:spTgt spid="389124"/>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30DB51-EECD-B145-BD2B-AEB5872232B7}"/>
              </a:ext>
            </a:extLst>
          </p:cNvPr>
          <p:cNvSpPr>
            <a:spLocks noGrp="1"/>
          </p:cNvSpPr>
          <p:nvPr>
            <p:ph type="title"/>
          </p:nvPr>
        </p:nvSpPr>
        <p:spPr>
          <a:xfrm>
            <a:off x="429639" y="365125"/>
            <a:ext cx="11332722" cy="1325563"/>
          </a:xfrm>
          <a:solidFill>
            <a:srgbClr val="FFFF00"/>
          </a:solidFill>
          <a:ln>
            <a:solidFill>
              <a:schemeClr val="accent5">
                <a:lumMod val="75000"/>
              </a:schemeClr>
            </a:solidFill>
          </a:ln>
        </p:spPr>
        <p:txBody>
          <a:bodyPr>
            <a:normAutofit/>
          </a:bodyPr>
          <a:lstStyle/>
          <a:p>
            <a:r>
              <a:rPr lang="ja-JP" altLang="en-US" sz="3200" b="1">
                <a:solidFill>
                  <a:srgbClr val="FF0000"/>
                </a:solidFill>
              </a:rPr>
              <a:t>宿題　</a:t>
            </a:r>
            <a:r>
              <a:rPr kumimoji="1" lang="ja-JP" altLang="en-US" sz="3200"/>
              <a:t>災害の準備できるのは何ですか？</a:t>
            </a:r>
          </a:p>
        </p:txBody>
      </p:sp>
      <p:sp>
        <p:nvSpPr>
          <p:cNvPr id="3" name="コンテンツ プレースホルダー 2">
            <a:extLst>
              <a:ext uri="{FF2B5EF4-FFF2-40B4-BE49-F238E27FC236}">
                <a16:creationId xmlns:a16="http://schemas.microsoft.com/office/drawing/2014/main" id="{246A91D7-AD42-1943-A2AD-1F1FFA82AAC8}"/>
              </a:ext>
            </a:extLst>
          </p:cNvPr>
          <p:cNvSpPr>
            <a:spLocks noGrp="1"/>
          </p:cNvSpPr>
          <p:nvPr>
            <p:ph idx="1"/>
          </p:nvPr>
        </p:nvSpPr>
        <p:spPr>
          <a:xfrm>
            <a:off x="429638" y="1865783"/>
            <a:ext cx="3685161" cy="4351338"/>
          </a:xfrm>
          <a:ln>
            <a:solidFill>
              <a:schemeClr val="accent5">
                <a:lumMod val="75000"/>
              </a:schemeClr>
            </a:solidFill>
          </a:ln>
        </p:spPr>
        <p:txBody>
          <a:bodyPr/>
          <a:lstStyle/>
          <a:p>
            <a:pPr marL="0" indent="0">
              <a:buNone/>
            </a:pPr>
            <a:r>
              <a:rPr kumimoji="1" lang="ja-JP" altLang="en-US">
                <a:solidFill>
                  <a:srgbClr val="FF0000"/>
                </a:solidFill>
              </a:rPr>
              <a:t>１ヶ月以内にできること</a:t>
            </a:r>
            <a:endParaRPr kumimoji="1" lang="en-US" altLang="ja-JP" dirty="0">
              <a:solidFill>
                <a:srgbClr val="FF0000"/>
              </a:solidFill>
            </a:endParaRPr>
          </a:p>
          <a:p>
            <a:r>
              <a:rPr lang="ja-JP" altLang="en-US"/>
              <a:t>勉強すること</a:t>
            </a:r>
            <a:endParaRPr lang="en-US" altLang="ja-JP" dirty="0"/>
          </a:p>
          <a:p>
            <a:r>
              <a:rPr kumimoji="1" lang="ja-JP" altLang="en-US"/>
              <a:t>スタッフの自宅での備蓄すること</a:t>
            </a:r>
            <a:endParaRPr kumimoji="1" lang="en-US" altLang="ja-JP" dirty="0"/>
          </a:p>
          <a:p>
            <a:r>
              <a:rPr lang="ja-JP" altLang="en-US"/>
              <a:t>会社として備蓄すること</a:t>
            </a:r>
            <a:endParaRPr lang="en-US" altLang="ja-JP" dirty="0"/>
          </a:p>
          <a:p>
            <a:r>
              <a:rPr kumimoji="1" lang="ja-JP" altLang="en-US"/>
              <a:t>車にも備蓄すること</a:t>
            </a:r>
          </a:p>
        </p:txBody>
      </p:sp>
      <p:sp>
        <p:nvSpPr>
          <p:cNvPr id="4" name="コンテンツ プレースホルダー 2">
            <a:extLst>
              <a:ext uri="{FF2B5EF4-FFF2-40B4-BE49-F238E27FC236}">
                <a16:creationId xmlns:a16="http://schemas.microsoft.com/office/drawing/2014/main" id="{2A81190B-C841-1E47-A34E-E49763B26A71}"/>
              </a:ext>
            </a:extLst>
          </p:cNvPr>
          <p:cNvSpPr txBox="1">
            <a:spLocks/>
          </p:cNvSpPr>
          <p:nvPr/>
        </p:nvSpPr>
        <p:spPr>
          <a:xfrm>
            <a:off x="6491591" y="1690688"/>
            <a:ext cx="527077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a:p>
        </p:txBody>
      </p:sp>
      <p:sp>
        <p:nvSpPr>
          <p:cNvPr id="5" name="コンテンツ プレースホルダー 2">
            <a:extLst>
              <a:ext uri="{FF2B5EF4-FFF2-40B4-BE49-F238E27FC236}">
                <a16:creationId xmlns:a16="http://schemas.microsoft.com/office/drawing/2014/main" id="{BB43040D-0BAB-D440-83C0-91215D4B7EB6}"/>
              </a:ext>
            </a:extLst>
          </p:cNvPr>
          <p:cNvSpPr txBox="1">
            <a:spLocks/>
          </p:cNvSpPr>
          <p:nvPr/>
        </p:nvSpPr>
        <p:spPr>
          <a:xfrm>
            <a:off x="4372466" y="1865783"/>
            <a:ext cx="3566114" cy="4351338"/>
          </a:xfrm>
          <a:prstGeom prst="rect">
            <a:avLst/>
          </a:prstGeom>
          <a:ln>
            <a:solidFill>
              <a:schemeClr val="accent5">
                <a:lumMod val="7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a:solidFill>
                  <a:srgbClr val="FF0000"/>
                </a:solidFill>
              </a:rPr>
              <a:t>１年以内にできること</a:t>
            </a:r>
            <a:endParaRPr lang="en-US" altLang="ja-JP" dirty="0">
              <a:solidFill>
                <a:srgbClr val="FF0000"/>
              </a:solidFill>
            </a:endParaRPr>
          </a:p>
          <a:p>
            <a:r>
              <a:rPr lang="ja-JP" altLang="en-US"/>
              <a:t>訓練すること</a:t>
            </a:r>
            <a:endParaRPr lang="en-US" altLang="ja-JP" dirty="0"/>
          </a:p>
          <a:p>
            <a:r>
              <a:rPr lang="ja-JP" altLang="en-US"/>
              <a:t>転倒防止対策</a:t>
            </a:r>
            <a:endParaRPr lang="en-US" altLang="ja-JP" dirty="0"/>
          </a:p>
          <a:p>
            <a:r>
              <a:rPr lang="ja-JP" altLang="en-US"/>
              <a:t>飛び出し防止対策</a:t>
            </a:r>
            <a:endParaRPr lang="en-US" altLang="ja-JP" dirty="0"/>
          </a:p>
          <a:p>
            <a:r>
              <a:rPr lang="ja-JP" altLang="en-US"/>
              <a:t>　</a:t>
            </a:r>
            <a:endParaRPr lang="en-US" altLang="ja-JP" dirty="0"/>
          </a:p>
          <a:p>
            <a:r>
              <a:rPr lang="ja-JP" altLang="en-US"/>
              <a:t>　</a:t>
            </a:r>
            <a:endParaRPr lang="en-US" altLang="ja-JP" dirty="0"/>
          </a:p>
          <a:p>
            <a:r>
              <a:rPr lang="ja-JP" altLang="en-US"/>
              <a:t>　</a:t>
            </a:r>
          </a:p>
        </p:txBody>
      </p:sp>
      <p:sp>
        <p:nvSpPr>
          <p:cNvPr id="6" name="スライド番号プレースホルダー 5">
            <a:extLst>
              <a:ext uri="{FF2B5EF4-FFF2-40B4-BE49-F238E27FC236}">
                <a16:creationId xmlns:a16="http://schemas.microsoft.com/office/drawing/2014/main" id="{CF2FBDCD-4373-334C-9084-DE51C88F41B1}"/>
              </a:ext>
            </a:extLst>
          </p:cNvPr>
          <p:cNvSpPr>
            <a:spLocks noGrp="1"/>
          </p:cNvSpPr>
          <p:nvPr>
            <p:ph type="sldNum" sz="quarter" idx="12"/>
          </p:nvPr>
        </p:nvSpPr>
        <p:spPr/>
        <p:txBody>
          <a:bodyPr/>
          <a:lstStyle/>
          <a:p>
            <a:fld id="{3DC82251-0E89-0045-A243-E26D74769001}" type="slidenum">
              <a:rPr kumimoji="1" lang="ja-JP" altLang="en-US" smtClean="0"/>
              <a:t>42</a:t>
            </a:fld>
            <a:endParaRPr kumimoji="1" lang="ja-JP" altLang="en-US"/>
          </a:p>
        </p:txBody>
      </p:sp>
      <p:sp>
        <p:nvSpPr>
          <p:cNvPr id="7" name="コンテンツ プレースホルダー 2">
            <a:extLst>
              <a:ext uri="{FF2B5EF4-FFF2-40B4-BE49-F238E27FC236}">
                <a16:creationId xmlns:a16="http://schemas.microsoft.com/office/drawing/2014/main" id="{D06C4C70-295B-EC4E-885F-574845874AF9}"/>
              </a:ext>
            </a:extLst>
          </p:cNvPr>
          <p:cNvSpPr txBox="1">
            <a:spLocks/>
          </p:cNvSpPr>
          <p:nvPr/>
        </p:nvSpPr>
        <p:spPr>
          <a:xfrm>
            <a:off x="8196247" y="1865783"/>
            <a:ext cx="3566114" cy="4351338"/>
          </a:xfrm>
          <a:prstGeom prst="rect">
            <a:avLst/>
          </a:prstGeom>
          <a:ln>
            <a:solidFill>
              <a:schemeClr val="accent5">
                <a:lumMod val="7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dirty="0">
                <a:solidFill>
                  <a:srgbClr val="FF0000"/>
                </a:solidFill>
              </a:rPr>
              <a:t>3~5</a:t>
            </a:r>
            <a:r>
              <a:rPr lang="ja-JP" altLang="en-US">
                <a:solidFill>
                  <a:srgbClr val="FF0000"/>
                </a:solidFill>
              </a:rPr>
              <a:t>年以内にできること</a:t>
            </a:r>
            <a:endParaRPr lang="en-US" altLang="ja-JP" dirty="0">
              <a:solidFill>
                <a:srgbClr val="FF0000"/>
              </a:solidFill>
            </a:endParaRPr>
          </a:p>
          <a:p>
            <a:r>
              <a:rPr lang="ja-JP" altLang="en-US"/>
              <a:t>耐震補強</a:t>
            </a:r>
            <a:endParaRPr lang="en-US" altLang="ja-JP" dirty="0"/>
          </a:p>
          <a:p>
            <a:r>
              <a:rPr lang="ja-JP" altLang="en-US"/>
              <a:t>自家発電の整備</a:t>
            </a:r>
            <a:endParaRPr lang="en-US" altLang="ja-JP" dirty="0"/>
          </a:p>
          <a:p>
            <a:r>
              <a:rPr lang="en-US" altLang="ja-JP" dirty="0"/>
              <a:t>LP</a:t>
            </a:r>
            <a:r>
              <a:rPr lang="ja-JP" altLang="en-US"/>
              <a:t>ガスエアコン</a:t>
            </a:r>
            <a:endParaRPr lang="en-US" altLang="ja-JP" dirty="0"/>
          </a:p>
          <a:p>
            <a:r>
              <a:rPr lang="ja-JP" altLang="en-US"/>
              <a:t>　</a:t>
            </a:r>
            <a:endParaRPr lang="en-US" altLang="ja-JP" dirty="0"/>
          </a:p>
          <a:p>
            <a:r>
              <a:rPr lang="ja-JP" altLang="en-US"/>
              <a:t>　</a:t>
            </a:r>
            <a:endParaRPr lang="en-US" altLang="ja-JP" dirty="0"/>
          </a:p>
          <a:p>
            <a:r>
              <a:rPr lang="ja-JP" altLang="en-US"/>
              <a:t>　</a:t>
            </a:r>
          </a:p>
        </p:txBody>
      </p:sp>
    </p:spTree>
    <p:extLst>
      <p:ext uri="{BB962C8B-B14F-4D97-AF65-F5344CB8AC3E}">
        <p14:creationId xmlns:p14="http://schemas.microsoft.com/office/powerpoint/2010/main" val="2770820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3140BD8-556B-624C-976A-6B29B6DC7448}"/>
              </a:ext>
            </a:extLst>
          </p:cNvPr>
          <p:cNvSpPr>
            <a:spLocks noGrp="1"/>
          </p:cNvSpPr>
          <p:nvPr>
            <p:ph type="sldNum" sz="quarter" idx="12"/>
          </p:nvPr>
        </p:nvSpPr>
        <p:spPr/>
        <p:txBody>
          <a:bodyPr/>
          <a:lstStyle/>
          <a:p>
            <a:fld id="{3DC82251-0E89-0045-A243-E26D74769001}" type="slidenum">
              <a:rPr kumimoji="1" lang="ja-JP" altLang="en-US" smtClean="0"/>
              <a:t>43</a:t>
            </a:fld>
            <a:endParaRPr kumimoji="1" lang="ja-JP" altLang="en-US"/>
          </a:p>
        </p:txBody>
      </p:sp>
      <p:pic>
        <p:nvPicPr>
          <p:cNvPr id="3" name="図 2">
            <a:extLst>
              <a:ext uri="{FF2B5EF4-FFF2-40B4-BE49-F238E27FC236}">
                <a16:creationId xmlns:a16="http://schemas.microsoft.com/office/drawing/2014/main" id="{55B29671-3A29-344C-A8B8-75EE49B636DF}"/>
              </a:ext>
            </a:extLst>
          </p:cNvPr>
          <p:cNvPicPr>
            <a:picLocks noChangeAspect="1"/>
          </p:cNvPicPr>
          <p:nvPr/>
        </p:nvPicPr>
        <p:blipFill>
          <a:blip r:embed="rId2"/>
          <a:stretch>
            <a:fillRect/>
          </a:stretch>
        </p:blipFill>
        <p:spPr>
          <a:xfrm>
            <a:off x="979460" y="0"/>
            <a:ext cx="7881766" cy="6858000"/>
          </a:xfrm>
          <a:prstGeom prst="rect">
            <a:avLst/>
          </a:prstGeom>
        </p:spPr>
      </p:pic>
      <p:sp>
        <p:nvSpPr>
          <p:cNvPr id="4" name="動作設定ボタン: 進む/次へ 3">
            <a:hlinkClick r:id="rId3" highlightClick="1"/>
            <a:extLst>
              <a:ext uri="{FF2B5EF4-FFF2-40B4-BE49-F238E27FC236}">
                <a16:creationId xmlns:a16="http://schemas.microsoft.com/office/drawing/2014/main" id="{89B5F2A5-10A4-AE47-856B-EAC93AD74D72}"/>
              </a:ext>
            </a:extLst>
          </p:cNvPr>
          <p:cNvSpPr/>
          <p:nvPr/>
        </p:nvSpPr>
        <p:spPr>
          <a:xfrm>
            <a:off x="9982200" y="2177143"/>
            <a:ext cx="1371600" cy="156754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385461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13362C-834B-8A4F-AEE1-03A584B273F2}"/>
              </a:ext>
            </a:extLst>
          </p:cNvPr>
          <p:cNvSpPr>
            <a:spLocks noGrp="1"/>
          </p:cNvSpPr>
          <p:nvPr>
            <p:ph type="title"/>
          </p:nvPr>
        </p:nvSpPr>
        <p:spPr>
          <a:solidFill>
            <a:schemeClr val="accent1">
              <a:lumMod val="60000"/>
              <a:lumOff val="40000"/>
            </a:schemeClr>
          </a:solidFill>
        </p:spPr>
        <p:txBody>
          <a:bodyPr/>
          <a:lstStyle/>
          <a:p>
            <a:pPr algn="ctr"/>
            <a:r>
              <a:rPr lang="en-US" altLang="ja-JP" b="1" dirty="0">
                <a:hlinkClick r:id="rId2" tooltip="2.　5大おすすめのビジネスチャット"/>
              </a:rPr>
              <a:t>5</a:t>
            </a:r>
            <a:r>
              <a:rPr lang="ja-JP" altLang="en-US" b="1">
                <a:hlinkClick r:id="rId2" tooltip="2.　5大おすすめのビジネスチャット"/>
              </a:rPr>
              <a:t>大おすすめのビジネスチャット</a:t>
            </a:r>
            <a:endParaRPr kumimoji="1" lang="ja-JP" altLang="en-US"/>
          </a:p>
        </p:txBody>
      </p:sp>
      <p:sp>
        <p:nvSpPr>
          <p:cNvPr id="3" name="コンテンツ プレースホルダー 2">
            <a:extLst>
              <a:ext uri="{FF2B5EF4-FFF2-40B4-BE49-F238E27FC236}">
                <a16:creationId xmlns:a16="http://schemas.microsoft.com/office/drawing/2014/main" id="{776C50D4-7798-5244-ABD3-6276A6CDD3C3}"/>
              </a:ext>
            </a:extLst>
          </p:cNvPr>
          <p:cNvSpPr>
            <a:spLocks noGrp="1"/>
          </p:cNvSpPr>
          <p:nvPr>
            <p:ph idx="1"/>
          </p:nvPr>
        </p:nvSpPr>
        <p:spPr>
          <a:xfrm>
            <a:off x="838200" y="2068285"/>
            <a:ext cx="10515600" cy="4108677"/>
          </a:xfrm>
        </p:spPr>
        <p:txBody>
          <a:bodyPr/>
          <a:lstStyle/>
          <a:p>
            <a:r>
              <a:rPr lang="ja-JP" altLang="en-US" b="1">
                <a:hlinkClick r:id="rId3" tooltip="①チャットやSNSに慣れている人向け「slack」"/>
              </a:rPr>
              <a:t>①チャットや</a:t>
            </a:r>
            <a:r>
              <a:rPr lang="en" altLang="ja-JP" b="1" dirty="0">
                <a:hlinkClick r:id="rId3" tooltip="①チャットやSNSに慣れている人向け「slack」"/>
              </a:rPr>
              <a:t>SNS</a:t>
            </a:r>
            <a:r>
              <a:rPr lang="ja-JP" altLang="en-US" b="1">
                <a:hlinkClick r:id="rId3" tooltip="①チャットやSNSに慣れている人向け「slack」"/>
              </a:rPr>
              <a:t>に慣れている人向け「</a:t>
            </a:r>
            <a:r>
              <a:rPr lang="en" altLang="ja-JP" b="1" dirty="0">
                <a:hlinkClick r:id="rId3" tooltip="①チャットやSNSに慣れている人向け「slack」"/>
              </a:rPr>
              <a:t>slack</a:t>
            </a:r>
            <a:r>
              <a:rPr lang="ja-JP" altLang="en" b="1">
                <a:hlinkClick r:id="rId3" tooltip="①チャットやSNSに慣れている人向け「slack」"/>
              </a:rPr>
              <a:t>」</a:t>
            </a:r>
            <a:endParaRPr lang="en" altLang="ja-JP" b="1" dirty="0"/>
          </a:p>
          <a:p>
            <a:r>
              <a:rPr lang="en" altLang="ja-JP" b="1" dirty="0">
                <a:hlinkClick r:id="rId4" tooltip="②手頃な価格の国産ツール「Chatwork」"/>
              </a:rPr>
              <a:t>②</a:t>
            </a:r>
            <a:r>
              <a:rPr lang="ja-JP" altLang="en-US" b="1">
                <a:hlinkClick r:id="rId4" tooltip="②手頃な価格の国産ツール「Chatwork」"/>
              </a:rPr>
              <a:t>手頃な価格の国産ツール「</a:t>
            </a:r>
            <a:r>
              <a:rPr lang="en" altLang="ja-JP" b="1" dirty="0">
                <a:hlinkClick r:id="rId4" tooltip="②手頃な価格の国産ツール「Chatwork」"/>
              </a:rPr>
              <a:t>Chatwork</a:t>
            </a:r>
            <a:r>
              <a:rPr lang="ja-JP" altLang="en" b="1">
                <a:hlinkClick r:id="rId4" tooltip="②手頃な価格の国産ツール「Chatwork」"/>
              </a:rPr>
              <a:t>」</a:t>
            </a:r>
            <a:endParaRPr lang="en" altLang="ja-JP" b="1" dirty="0"/>
          </a:p>
          <a:p>
            <a:r>
              <a:rPr lang="en" altLang="ja-JP" b="1" dirty="0">
                <a:hlinkClick r:id="rId5" tooltip="③既読機能が最大の特徴「LINE WORKS」"/>
              </a:rPr>
              <a:t>③</a:t>
            </a:r>
            <a:r>
              <a:rPr lang="ja-JP" altLang="en-US" b="1">
                <a:hlinkClick r:id="rId5" tooltip="③既読機能が最大の特徴「LINE WORKS」"/>
              </a:rPr>
              <a:t>既読機能が最大の特徴「</a:t>
            </a:r>
            <a:r>
              <a:rPr lang="en" altLang="ja-JP" b="1" dirty="0">
                <a:hlinkClick r:id="rId5" tooltip="③既読機能が最大の特徴「LINE WORKS」"/>
              </a:rPr>
              <a:t>LINE WORKS</a:t>
            </a:r>
            <a:r>
              <a:rPr lang="ja-JP" altLang="en" b="1">
                <a:hlinkClick r:id="rId5" tooltip="③既読機能が最大の特徴「LINE WORKS」"/>
              </a:rPr>
              <a:t>」</a:t>
            </a:r>
            <a:endParaRPr lang="en" altLang="ja-JP" b="1" dirty="0"/>
          </a:p>
          <a:p>
            <a:r>
              <a:rPr lang="en" altLang="ja-JP" b="1" dirty="0">
                <a:hlinkClick r:id="rId6" tooltip="④Office365利用なら一択「Microsoft Teams」"/>
              </a:rPr>
              <a:t>④Office365</a:t>
            </a:r>
            <a:r>
              <a:rPr lang="ja-JP" altLang="en-US" b="1">
                <a:hlinkClick r:id="rId6" tooltip="④Office365利用なら一択「Microsoft Teams」"/>
              </a:rPr>
              <a:t>利用なら一択「</a:t>
            </a:r>
            <a:r>
              <a:rPr lang="en" altLang="ja-JP" b="1" dirty="0">
                <a:hlinkClick r:id="rId6" tooltip="④Office365利用なら一択「Microsoft Teams」"/>
              </a:rPr>
              <a:t>Microsoft Teams</a:t>
            </a:r>
            <a:r>
              <a:rPr lang="ja-JP" altLang="en" b="1">
                <a:hlinkClick r:id="rId6" tooltip="④Office365利用なら一択「Microsoft Teams」"/>
              </a:rPr>
              <a:t>」</a:t>
            </a:r>
            <a:endParaRPr lang="en" altLang="ja-JP" b="1" dirty="0"/>
          </a:p>
          <a:p>
            <a:r>
              <a:rPr lang="en" altLang="ja-JP" b="1" dirty="0">
                <a:hlinkClick r:id="rId7" tooltip="⑤社内組織を超えた人間関係が広がる「Workplace」"/>
              </a:rPr>
              <a:t>⑤</a:t>
            </a:r>
            <a:r>
              <a:rPr lang="ja-JP" altLang="en-US" b="1">
                <a:hlinkClick r:id="rId7" tooltip="⑤社内組織を超えた人間関係が広がる「Workplace」"/>
              </a:rPr>
              <a:t>社内組織を超えた人間関係が広がる「</a:t>
            </a:r>
            <a:r>
              <a:rPr lang="en" altLang="ja-JP" b="1" dirty="0">
                <a:hlinkClick r:id="rId7" tooltip="⑤社内組織を超えた人間関係が広がる「Workplace」"/>
              </a:rPr>
              <a:t>Workplace</a:t>
            </a:r>
            <a:r>
              <a:rPr lang="ja-JP" altLang="en" b="1">
                <a:hlinkClick r:id="rId7" tooltip="⑤社内組織を超えた人間関係が広がる「Workplace」"/>
              </a:rPr>
              <a:t>」</a:t>
            </a:r>
            <a:endParaRPr lang="en" altLang="ja-JP" b="1" dirty="0"/>
          </a:p>
          <a:p>
            <a:pPr marL="0" indent="0">
              <a:buNone/>
            </a:pPr>
            <a:endParaRPr kumimoji="1" lang="ja-JP" altLang="en-US"/>
          </a:p>
        </p:txBody>
      </p:sp>
      <p:sp>
        <p:nvSpPr>
          <p:cNvPr id="4" name="スライド番号プレースホルダー 3">
            <a:extLst>
              <a:ext uri="{FF2B5EF4-FFF2-40B4-BE49-F238E27FC236}">
                <a16:creationId xmlns:a16="http://schemas.microsoft.com/office/drawing/2014/main" id="{D1BA5E5A-E5F9-0A44-8502-5C3873A25072}"/>
              </a:ext>
            </a:extLst>
          </p:cNvPr>
          <p:cNvSpPr>
            <a:spLocks noGrp="1"/>
          </p:cNvSpPr>
          <p:nvPr>
            <p:ph type="sldNum" sz="quarter" idx="12"/>
          </p:nvPr>
        </p:nvSpPr>
        <p:spPr/>
        <p:txBody>
          <a:bodyPr/>
          <a:lstStyle/>
          <a:p>
            <a:fld id="{3DC82251-0E89-0045-A243-E26D74769001}" type="slidenum">
              <a:rPr kumimoji="1" lang="ja-JP" altLang="en-US" smtClean="0"/>
              <a:t>44</a:t>
            </a:fld>
            <a:endParaRPr kumimoji="1" lang="ja-JP" altLang="en-US"/>
          </a:p>
        </p:txBody>
      </p:sp>
    </p:spTree>
    <p:extLst>
      <p:ext uri="{BB962C8B-B14F-4D97-AF65-F5344CB8AC3E}">
        <p14:creationId xmlns:p14="http://schemas.microsoft.com/office/powerpoint/2010/main" val="9411378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0DD2AF-45EB-6F4D-B29B-7CD8EDF5AFC0}"/>
              </a:ext>
            </a:extLst>
          </p:cNvPr>
          <p:cNvSpPr>
            <a:spLocks noGrp="1"/>
          </p:cNvSpPr>
          <p:nvPr>
            <p:ph type="title"/>
          </p:nvPr>
        </p:nvSpPr>
        <p:spPr>
          <a:xfrm>
            <a:off x="838200" y="365126"/>
            <a:ext cx="10515600" cy="577850"/>
          </a:xfrm>
        </p:spPr>
        <p:txBody>
          <a:bodyPr>
            <a:normAutofit fontScale="90000"/>
          </a:bodyPr>
          <a:lstStyle/>
          <a:p>
            <a:r>
              <a:rPr kumimoji="1" lang="ja-JP" altLang="en-US"/>
              <a:t>関連リンク</a:t>
            </a:r>
          </a:p>
        </p:txBody>
      </p:sp>
      <p:sp>
        <p:nvSpPr>
          <p:cNvPr id="3" name="コンテンツ プレースホルダー 2">
            <a:extLst>
              <a:ext uri="{FF2B5EF4-FFF2-40B4-BE49-F238E27FC236}">
                <a16:creationId xmlns:a16="http://schemas.microsoft.com/office/drawing/2014/main" id="{CFC8F38D-1A6B-E54A-8F00-84DB212262CB}"/>
              </a:ext>
            </a:extLst>
          </p:cNvPr>
          <p:cNvSpPr>
            <a:spLocks noGrp="1"/>
          </p:cNvSpPr>
          <p:nvPr>
            <p:ph idx="1"/>
          </p:nvPr>
        </p:nvSpPr>
        <p:spPr>
          <a:xfrm>
            <a:off x="838200" y="1138687"/>
            <a:ext cx="10515600" cy="5038276"/>
          </a:xfrm>
        </p:spPr>
        <p:txBody>
          <a:bodyPr>
            <a:normAutofit fontScale="92500" lnSpcReduction="10000"/>
          </a:bodyPr>
          <a:lstStyle/>
          <a:p>
            <a:pPr marL="0" indent="0">
              <a:buNone/>
            </a:pPr>
            <a:r>
              <a:rPr lang="ja-JP" altLang="en-US" sz="2000"/>
              <a:t>▼災害発生時の介護事業者必携マニュアル　東日本を忘れない</a:t>
            </a:r>
            <a:endParaRPr lang="en-US" altLang="ja-JP" sz="2000" dirty="0"/>
          </a:p>
          <a:p>
            <a:pPr marL="0" indent="0">
              <a:buNone/>
            </a:pPr>
            <a:r>
              <a:rPr lang="en-US" altLang="ja-JP" sz="2000" dirty="0">
                <a:hlinkClick r:id="rId2"/>
              </a:rPr>
              <a:t>https://www.yokohama-ri.co.jp/rouzin_hoken24/pdf/jigyosha_hikei.pdf</a:t>
            </a:r>
            <a:endParaRPr lang="en-US" altLang="ja-JP" sz="2000" dirty="0"/>
          </a:p>
          <a:p>
            <a:pPr marL="0" indent="0">
              <a:buNone/>
            </a:pPr>
            <a:r>
              <a:rPr lang="ja-JP" altLang="en-US" sz="2000"/>
              <a:t>▼長野市の特別養護老人ホーム「りんごの郷など」成功例</a:t>
            </a:r>
            <a:endParaRPr lang="en" altLang="ja-JP" sz="2000" dirty="0">
              <a:hlinkClick r:id="rId3"/>
            </a:endParaRPr>
          </a:p>
          <a:p>
            <a:pPr marL="0" indent="0">
              <a:buNone/>
            </a:pPr>
            <a:r>
              <a:rPr lang="en" altLang="ja-JP" sz="2000" dirty="0">
                <a:hlinkClick r:id="rId3"/>
              </a:rPr>
              <a:t>https://www.tokyo-np.co.jp/article/42671</a:t>
            </a:r>
            <a:endParaRPr lang="en" altLang="ja-JP" sz="2000" dirty="0"/>
          </a:p>
          <a:p>
            <a:pPr marL="0" indent="0">
              <a:buNone/>
            </a:pPr>
            <a:r>
              <a:rPr lang="ja-JP" altLang="en-US" sz="2000"/>
              <a:t>▼松江防災メール</a:t>
            </a:r>
            <a:endParaRPr lang="en-US" altLang="ja-JP" sz="2000" dirty="0"/>
          </a:p>
          <a:p>
            <a:pPr marL="0" indent="0">
              <a:buNone/>
            </a:pPr>
            <a:r>
              <a:rPr lang="en" altLang="ja-JP" sz="2000" dirty="0">
                <a:hlinkClick r:id="rId4"/>
              </a:rPr>
              <a:t>https://www1.city.matsue.shimane.jp/anzen/bousai/saigaijouho/bousaimail02.html</a:t>
            </a:r>
            <a:endParaRPr lang="en" altLang="ja-JP" sz="2000" dirty="0"/>
          </a:p>
          <a:p>
            <a:pPr marL="0" indent="0">
              <a:buNone/>
            </a:pPr>
            <a:r>
              <a:rPr lang="ja-JP" altLang="en-US" sz="2000"/>
              <a:t>▼島根防災メール</a:t>
            </a:r>
            <a:endParaRPr lang="en-US" altLang="ja-JP" sz="2000" dirty="0"/>
          </a:p>
          <a:p>
            <a:pPr marL="0" indent="0">
              <a:buNone/>
            </a:pPr>
            <a:r>
              <a:rPr lang="en" altLang="ja-JP" sz="2000" dirty="0">
                <a:hlinkClick r:id="rId5"/>
              </a:rPr>
              <a:t>https://www.pref.shimane.lg.jp/bousai_info/bousai/bousai/bosai_shiryo/shimanebosaimail.html</a:t>
            </a:r>
            <a:endParaRPr lang="en" altLang="ja-JP" sz="2000" dirty="0"/>
          </a:p>
          <a:p>
            <a:pPr marL="0" indent="0">
              <a:buNone/>
            </a:pPr>
            <a:r>
              <a:rPr lang="ja-JP" altLang="en-US" sz="2000"/>
              <a:t>▼島根県健康福祉部市域福祉課</a:t>
            </a:r>
            <a:endParaRPr lang="en-US" altLang="ja-JP" sz="2000" dirty="0"/>
          </a:p>
          <a:p>
            <a:pPr marL="0" indent="0">
              <a:buNone/>
            </a:pPr>
            <a:r>
              <a:rPr lang="en" altLang="ja-JP" sz="2000" dirty="0">
                <a:hlinkClick r:id="rId6"/>
              </a:rPr>
              <a:t>https://www.pref.shimane.lg.jp/medical/fukushi/chiiki/syakaihukushi/houjin_service/00information.data/041saigai.pdf?site=sp</a:t>
            </a:r>
            <a:endParaRPr lang="en" altLang="ja-JP" sz="2000" dirty="0"/>
          </a:p>
          <a:p>
            <a:pPr marL="0" indent="0">
              <a:buNone/>
            </a:pPr>
            <a:r>
              <a:rPr lang="ja-JP" altLang="en-US" sz="2000"/>
              <a:t>▼島根県　地震・津波被害想定　</a:t>
            </a:r>
            <a:r>
              <a:rPr lang="en-US" altLang="ja-JP" sz="2000" dirty="0"/>
              <a:t>H</a:t>
            </a:r>
            <a:r>
              <a:rPr lang="ja-JP" altLang="en-US" sz="2000"/>
              <a:t>３０</a:t>
            </a:r>
            <a:endParaRPr lang="en-US" altLang="ja-JP" sz="2000" dirty="0"/>
          </a:p>
          <a:p>
            <a:pPr marL="0" indent="0">
              <a:buNone/>
            </a:pPr>
            <a:r>
              <a:rPr lang="en" altLang="ja-JP" sz="2000" dirty="0">
                <a:hlinkClick r:id="rId7"/>
              </a:rPr>
              <a:t>https://www.pref.shimane.lg.jp/bousai_info/bousai/bousai/bosai_shiryo/jishin_tunami_higaisoutei_houkokusyo_gaiyou.data/houkokusyo_gaiyouban.pdf</a:t>
            </a:r>
            <a:endParaRPr lang="en" altLang="ja-JP" sz="2000" dirty="0"/>
          </a:p>
          <a:p>
            <a:pPr marL="0" indent="0">
              <a:buNone/>
            </a:pPr>
            <a:endParaRPr lang="en" altLang="ja-JP" sz="2000" dirty="0"/>
          </a:p>
          <a:p>
            <a:pPr marL="0" indent="0">
              <a:buNone/>
            </a:pPr>
            <a:endParaRPr lang="en" altLang="ja-JP" sz="2000" dirty="0"/>
          </a:p>
          <a:p>
            <a:pPr marL="0" indent="0">
              <a:buNone/>
            </a:pPr>
            <a:endParaRPr kumimoji="1" lang="ja-JP" altLang="en-US" sz="2000"/>
          </a:p>
        </p:txBody>
      </p:sp>
      <p:sp>
        <p:nvSpPr>
          <p:cNvPr id="4" name="スライド番号プレースホルダー 3">
            <a:extLst>
              <a:ext uri="{FF2B5EF4-FFF2-40B4-BE49-F238E27FC236}">
                <a16:creationId xmlns:a16="http://schemas.microsoft.com/office/drawing/2014/main" id="{FB72FC3A-B8EE-004A-8491-1B1D7CF3F6B7}"/>
              </a:ext>
            </a:extLst>
          </p:cNvPr>
          <p:cNvSpPr>
            <a:spLocks noGrp="1"/>
          </p:cNvSpPr>
          <p:nvPr>
            <p:ph type="sldNum" sz="quarter" idx="12"/>
          </p:nvPr>
        </p:nvSpPr>
        <p:spPr/>
        <p:txBody>
          <a:bodyPr/>
          <a:lstStyle/>
          <a:p>
            <a:fld id="{3DC82251-0E89-0045-A243-E26D74769001}" type="slidenum">
              <a:rPr kumimoji="1" lang="ja-JP" altLang="en-US" smtClean="0"/>
              <a:t>45</a:t>
            </a:fld>
            <a:endParaRPr kumimoji="1" lang="ja-JP" altLang="en-US"/>
          </a:p>
        </p:txBody>
      </p:sp>
    </p:spTree>
    <p:extLst>
      <p:ext uri="{BB962C8B-B14F-4D97-AF65-F5344CB8AC3E}">
        <p14:creationId xmlns:p14="http://schemas.microsoft.com/office/powerpoint/2010/main" val="23259796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75520" y="549280"/>
            <a:ext cx="8640960" cy="5832475"/>
          </a:xfrm>
        </p:spPr>
        <p:txBody>
          <a:bodyPr>
            <a:normAutofit/>
          </a:bodyPr>
          <a:lstStyle/>
          <a:p>
            <a:pPr marL="0" indent="0">
              <a:buNone/>
              <a:defRPr/>
            </a:pPr>
            <a:r>
              <a:rPr lang="ja-JP" altLang="en-US" sz="4000" dirty="0">
                <a:latin typeface="Garamond" charset="0"/>
                <a:ea typeface="ＭＳ Ｐゴシック" charset="0"/>
              </a:rPr>
              <a:t>ご清聴ありがとうございました。</a:t>
            </a:r>
            <a:endParaRPr lang="en-US" altLang="ja-JP" sz="4000" dirty="0">
              <a:latin typeface="Garamond" charset="0"/>
              <a:ea typeface="ＭＳ Ｐゴシック" charset="0"/>
            </a:endParaRPr>
          </a:p>
          <a:p>
            <a:pPr marL="0" indent="0" algn="ctr">
              <a:buSzPct val="100000"/>
              <a:buNone/>
              <a:defRPr/>
            </a:pPr>
            <a:endParaRPr lang="en-US" altLang="ja-JP" sz="5400">
              <a:latin typeface="+mj-ea"/>
              <a:ea typeface="ＭＳ Ｐゴシック" charset="0"/>
            </a:endParaRPr>
          </a:p>
          <a:p>
            <a:pPr marL="0" indent="0" algn="ctr">
              <a:buSzPct val="100000"/>
              <a:buNone/>
              <a:defRPr/>
            </a:pPr>
            <a:endParaRPr lang="en-US" altLang="ja-JP" sz="5400" dirty="0">
              <a:latin typeface="+mj-ea"/>
              <a:ea typeface="ＭＳ Ｐゴシック" charset="0"/>
            </a:endParaRPr>
          </a:p>
          <a:p>
            <a:pPr marL="0" indent="0" algn="ctr">
              <a:buSzPct val="100000"/>
              <a:buNone/>
              <a:defRPr/>
            </a:pPr>
            <a:endParaRPr lang="en-US" altLang="ja-JP" sz="5400" dirty="0">
              <a:latin typeface="Garamond" charset="0"/>
              <a:ea typeface="ＭＳ Ｐゴシック" charset="0"/>
            </a:endParaRPr>
          </a:p>
          <a:p>
            <a:pPr marL="0" indent="0" algn="r">
              <a:buNone/>
              <a:defRPr/>
            </a:pPr>
            <a:endParaRPr lang="en-US" altLang="ja-JP" dirty="0">
              <a:latin typeface="+mj-ea"/>
              <a:ea typeface="+mj-ea"/>
            </a:endParaRPr>
          </a:p>
          <a:p>
            <a:pPr marL="0" indent="0" algn="r">
              <a:buNone/>
              <a:defRPr/>
            </a:pPr>
            <a:r>
              <a:rPr lang="ja-JP" altLang="en-US" dirty="0">
                <a:latin typeface="+mj-ea"/>
                <a:ea typeface="+mj-ea"/>
              </a:rPr>
              <a:t>株式会社</a:t>
            </a:r>
            <a:r>
              <a:rPr lang="en-US" altLang="ja-JP" dirty="0">
                <a:latin typeface="+mj-ea"/>
                <a:ea typeface="+mj-ea"/>
              </a:rPr>
              <a:t>BCPJAPAN</a:t>
            </a:r>
            <a:r>
              <a:rPr lang="ja-JP" altLang="en-US" dirty="0">
                <a:latin typeface="+mj-ea"/>
                <a:ea typeface="+mj-ea"/>
              </a:rPr>
              <a:t>　</a:t>
            </a:r>
            <a:endParaRPr lang="en-US" altLang="ja-JP" dirty="0">
              <a:latin typeface="+mj-ea"/>
              <a:ea typeface="+mj-ea"/>
            </a:endParaRPr>
          </a:p>
          <a:p>
            <a:pPr marL="0" indent="0" algn="r">
              <a:buNone/>
              <a:defRPr/>
            </a:pPr>
            <a:r>
              <a:rPr lang="ja-JP" altLang="en-US" dirty="0">
                <a:latin typeface="+mj-ea"/>
                <a:ea typeface="+mj-ea"/>
              </a:rPr>
              <a:t>代表取締役　山口泰信</a:t>
            </a:r>
            <a:r>
              <a:rPr lang="ja-JP" altLang="ja-JP" dirty="0">
                <a:latin typeface="+mj-ea"/>
                <a:ea typeface="+mj-ea"/>
              </a:rPr>
              <a:t>　</a:t>
            </a:r>
            <a:r>
              <a:rPr lang="en-US" altLang="ja-JP" dirty="0">
                <a:latin typeface="+mj-ea"/>
                <a:ea typeface="+mj-ea"/>
              </a:rPr>
              <a:t>090-9613-7137</a:t>
            </a:r>
          </a:p>
          <a:p>
            <a:pPr marL="0" indent="0" algn="r">
              <a:buNone/>
              <a:defRPr/>
            </a:pPr>
            <a:r>
              <a:rPr lang="en-US" altLang="ja-JP" sz="2400" dirty="0">
                <a:latin typeface="+mj-ea"/>
                <a:ea typeface="+mj-ea"/>
              </a:rPr>
              <a:t>〒540-0037 </a:t>
            </a:r>
            <a:r>
              <a:rPr lang="ja-JP" altLang="en-US" sz="2400" dirty="0">
                <a:latin typeface="+mj-ea"/>
                <a:ea typeface="+mj-ea"/>
              </a:rPr>
              <a:t>大阪市中央区内平野町</a:t>
            </a:r>
            <a:r>
              <a:rPr lang="en-US" altLang="ja-JP" sz="2400" dirty="0">
                <a:latin typeface="+mj-ea"/>
                <a:ea typeface="+mj-ea"/>
              </a:rPr>
              <a:t>1-2-9-304</a:t>
            </a:r>
            <a:r>
              <a:rPr lang="ja-JP" altLang="en-US" sz="2400" dirty="0">
                <a:latin typeface="+mj-ea"/>
                <a:ea typeface="+mj-ea"/>
              </a:rPr>
              <a:t>号</a:t>
            </a:r>
            <a:endParaRPr lang="en-US" altLang="ja-JP" sz="2400" dirty="0">
              <a:latin typeface="+mj-ea"/>
              <a:ea typeface="+mj-ea"/>
            </a:endParaRPr>
          </a:p>
        </p:txBody>
      </p:sp>
      <p:sp>
        <p:nvSpPr>
          <p:cNvPr id="109571" name="スライド番号プレースホルダー 3"/>
          <p:cNvSpPr>
            <a:spLocks noGrp="1"/>
          </p:cNvSpPr>
          <p:nvPr>
            <p:ph type="sldNum" sz="quarter" idx="1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3200">
                <a:solidFill>
                  <a:schemeClr val="tx1"/>
                </a:solidFill>
                <a:latin typeface="Garamond" charset="0"/>
                <a:ea typeface="ＭＳ Ｐゴシック" charset="0"/>
                <a:cs typeface="ＭＳ Ｐゴシック" charset="0"/>
              </a:defRPr>
            </a:lvl1pPr>
            <a:lvl2pPr>
              <a:defRPr kumimoji="1" sz="2800">
                <a:solidFill>
                  <a:schemeClr val="tx1"/>
                </a:solidFill>
                <a:latin typeface="Garamond" charset="0"/>
                <a:ea typeface="ＭＳ Ｐゴシック" charset="0"/>
              </a:defRPr>
            </a:lvl2pPr>
            <a:lvl3pPr>
              <a:defRPr kumimoji="1" sz="2400">
                <a:solidFill>
                  <a:schemeClr val="tx1"/>
                </a:solidFill>
                <a:latin typeface="Garamond" charset="0"/>
                <a:ea typeface="ＭＳ Ｐゴシック" charset="0"/>
              </a:defRPr>
            </a:lvl3pPr>
            <a:lvl4pPr>
              <a:defRPr kumimoji="1" sz="2000">
                <a:solidFill>
                  <a:schemeClr val="tx1"/>
                </a:solidFill>
                <a:latin typeface="Garamond" charset="0"/>
                <a:ea typeface="ＭＳ Ｐゴシック" charset="0"/>
              </a:defRPr>
            </a:lvl4pPr>
            <a:lvl5pPr>
              <a:defRPr kumimoji="1" sz="2000">
                <a:solidFill>
                  <a:schemeClr val="tx1"/>
                </a:solidFill>
                <a:latin typeface="Garamond" charset="0"/>
                <a:ea typeface="ＭＳ Ｐゴシック" charset="0"/>
              </a:defRPr>
            </a:lvl5pPr>
            <a:lvl6pPr eaLnBrk="0" hangingPunct="0">
              <a:buFont typeface="Wingdings" charset="0"/>
              <a:defRPr kumimoji="1" sz="2000">
                <a:solidFill>
                  <a:schemeClr val="tx1"/>
                </a:solidFill>
                <a:latin typeface="Garamond" charset="0"/>
                <a:ea typeface="ＭＳ Ｐゴシック" charset="0"/>
              </a:defRPr>
            </a:lvl6pPr>
            <a:lvl7pPr eaLnBrk="0" hangingPunct="0">
              <a:buFont typeface="Wingdings" charset="0"/>
              <a:defRPr kumimoji="1" sz="2000">
                <a:solidFill>
                  <a:schemeClr val="tx1"/>
                </a:solidFill>
                <a:latin typeface="Garamond" charset="0"/>
                <a:ea typeface="ＭＳ Ｐゴシック" charset="0"/>
              </a:defRPr>
            </a:lvl7pPr>
            <a:lvl8pPr eaLnBrk="0" hangingPunct="0">
              <a:buFont typeface="Wingdings" charset="0"/>
              <a:defRPr kumimoji="1" sz="2000">
                <a:solidFill>
                  <a:schemeClr val="tx1"/>
                </a:solidFill>
                <a:latin typeface="Garamond" charset="0"/>
                <a:ea typeface="ＭＳ Ｐゴシック" charset="0"/>
              </a:defRPr>
            </a:lvl8pPr>
            <a:lvl9pPr eaLnBrk="0" hangingPunct="0">
              <a:buFont typeface="Wingdings" charset="0"/>
              <a:defRPr kumimoji="1" sz="2000">
                <a:solidFill>
                  <a:schemeClr val="tx1"/>
                </a:solidFill>
                <a:latin typeface="Garamond" charset="0"/>
                <a:ea typeface="ＭＳ Ｐゴシック" charset="0"/>
              </a:defRPr>
            </a:lvl9pPr>
          </a:lstStyle>
          <a:p>
            <a:pPr>
              <a:defRPr/>
            </a:pPr>
            <a:fld id="{B1F91632-E5DE-6648-999B-F3AB5BEF992F}" type="slidenum">
              <a:rPr kumimoji="0" lang="en-US" altLang="ja-JP" sz="1200">
                <a:latin typeface="Arial" charset="0"/>
              </a:rPr>
              <a:pPr>
                <a:defRPr/>
              </a:pPr>
              <a:t>46</a:t>
            </a:fld>
            <a:endParaRPr kumimoji="0" lang="en-US" altLang="ja-JP" sz="1200">
              <a:latin typeface="Arial" charset="0"/>
            </a:endParaRPr>
          </a:p>
        </p:txBody>
      </p:sp>
      <p:cxnSp>
        <p:nvCxnSpPr>
          <p:cNvPr id="4" name="直線コネクタ 3"/>
          <p:cNvCxnSpPr/>
          <p:nvPr/>
        </p:nvCxnSpPr>
        <p:spPr>
          <a:xfrm>
            <a:off x="1524002" y="3856704"/>
            <a:ext cx="9254240" cy="0"/>
          </a:xfrm>
          <a:prstGeom prst="line">
            <a:avLst/>
          </a:prstGeom>
          <a:ln w="47625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8" name="直線コネクタ 7"/>
          <p:cNvCxnSpPr/>
          <p:nvPr/>
        </p:nvCxnSpPr>
        <p:spPr>
          <a:xfrm>
            <a:off x="1413760" y="5984492"/>
            <a:ext cx="9364480" cy="0"/>
          </a:xfrm>
          <a:prstGeom prst="line">
            <a:avLst/>
          </a:prstGeom>
          <a:ln w="5715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a:off x="1448570" y="2926891"/>
            <a:ext cx="9364480" cy="0"/>
          </a:xfrm>
          <a:prstGeom prst="line">
            <a:avLst/>
          </a:prstGeom>
          <a:ln w="57150" cmpd="sng">
            <a:solidFill>
              <a:srgbClr val="3366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7123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4C0258-41B0-6C4B-AF1B-F3AF9CE0928D}"/>
              </a:ext>
            </a:extLst>
          </p:cNvPr>
          <p:cNvSpPr>
            <a:spLocks noGrp="1"/>
          </p:cNvSpPr>
          <p:nvPr>
            <p:ph type="title"/>
          </p:nvPr>
        </p:nvSpPr>
        <p:spPr>
          <a:solidFill>
            <a:schemeClr val="accent6">
              <a:lumMod val="40000"/>
              <a:lumOff val="60000"/>
            </a:schemeClr>
          </a:solidFill>
        </p:spPr>
        <p:txBody>
          <a:bodyPr/>
          <a:lstStyle/>
          <a:p>
            <a:pPr algn="ctr"/>
            <a:r>
              <a:rPr kumimoji="1" lang="en-US" altLang="ja-JP" dirty="0"/>
              <a:t>BCP</a:t>
            </a:r>
            <a:r>
              <a:rPr kumimoji="1" lang="ja-JP" altLang="en-US"/>
              <a:t>とは？</a:t>
            </a:r>
            <a:r>
              <a:rPr lang="ja-JP" altLang="en-US">
                <a:solidFill>
                  <a:srgbClr val="0070C0"/>
                </a:solidFill>
              </a:rPr>
              <a:t>（</a:t>
            </a:r>
            <a:r>
              <a:rPr lang="en" altLang="ja-JP" dirty="0">
                <a:solidFill>
                  <a:srgbClr val="0070C0"/>
                </a:solidFill>
              </a:rPr>
              <a:t>Business Continuity Plan</a:t>
            </a:r>
            <a:r>
              <a:rPr lang="ja-JP" altLang="en-US">
                <a:solidFill>
                  <a:srgbClr val="0070C0"/>
                </a:solidFill>
              </a:rPr>
              <a:t>）</a:t>
            </a:r>
            <a:endParaRPr kumimoji="1" lang="ja-JP" altLang="en-US">
              <a:solidFill>
                <a:srgbClr val="0070C0"/>
              </a:solidFill>
            </a:endParaRPr>
          </a:p>
        </p:txBody>
      </p:sp>
      <p:sp>
        <p:nvSpPr>
          <p:cNvPr id="4" name="スライド番号プレースホルダー 3">
            <a:extLst>
              <a:ext uri="{FF2B5EF4-FFF2-40B4-BE49-F238E27FC236}">
                <a16:creationId xmlns:a16="http://schemas.microsoft.com/office/drawing/2014/main" id="{6ABB0D98-1140-7C47-9D2A-3D9F8EB77B78}"/>
              </a:ext>
            </a:extLst>
          </p:cNvPr>
          <p:cNvSpPr>
            <a:spLocks noGrp="1"/>
          </p:cNvSpPr>
          <p:nvPr>
            <p:ph type="sldNum" sz="quarter" idx="12"/>
          </p:nvPr>
        </p:nvSpPr>
        <p:spPr/>
        <p:txBody>
          <a:bodyPr/>
          <a:lstStyle/>
          <a:p>
            <a:fld id="{3DC82251-0E89-0045-A243-E26D74769001}" type="slidenum">
              <a:rPr kumimoji="1" lang="ja-JP" altLang="en-US" smtClean="0"/>
              <a:t>5</a:t>
            </a:fld>
            <a:endParaRPr kumimoji="1" lang="ja-JP" altLang="en-US"/>
          </a:p>
        </p:txBody>
      </p:sp>
      <p:sp>
        <p:nvSpPr>
          <p:cNvPr id="5" name="コンテンツ プレースホルダー 2">
            <a:extLst>
              <a:ext uri="{FF2B5EF4-FFF2-40B4-BE49-F238E27FC236}">
                <a16:creationId xmlns:a16="http://schemas.microsoft.com/office/drawing/2014/main" id="{79FBE7EA-EFCE-8C4E-A07D-D2F6AB68AAB8}"/>
              </a:ext>
            </a:extLst>
          </p:cNvPr>
          <p:cNvSpPr txBox="1">
            <a:spLocks/>
          </p:cNvSpPr>
          <p:nvPr/>
        </p:nvSpPr>
        <p:spPr>
          <a:xfrm>
            <a:off x="838200" y="1828800"/>
            <a:ext cx="4337649" cy="4489959"/>
          </a:xfrm>
          <a:prstGeom prst="rect">
            <a:avLst/>
          </a:prstGeom>
          <a:ln>
            <a:solidFill>
              <a:schemeClr val="accent1"/>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a:t>自然災害</a:t>
            </a:r>
            <a:endParaRPr lang="en-US" altLang="ja-JP" dirty="0"/>
          </a:p>
          <a:p>
            <a:pPr marL="514350" indent="-514350">
              <a:buFont typeface="+mj-lt"/>
              <a:buAutoNum type="arabicPeriod"/>
            </a:pPr>
            <a:r>
              <a:rPr lang="ja-JP" altLang="en-US"/>
              <a:t>地震</a:t>
            </a:r>
            <a:endParaRPr lang="en-US" altLang="ja-JP" dirty="0"/>
          </a:p>
          <a:p>
            <a:pPr marL="514350" indent="-514350">
              <a:buFont typeface="+mj-lt"/>
              <a:buAutoNum type="arabicPeriod"/>
            </a:pPr>
            <a:r>
              <a:rPr lang="ja-JP" altLang="en-US"/>
              <a:t>津波</a:t>
            </a:r>
            <a:endParaRPr lang="en-US" altLang="ja-JP" dirty="0"/>
          </a:p>
          <a:p>
            <a:pPr marL="514350" indent="-514350">
              <a:buFont typeface="+mj-lt"/>
              <a:buAutoNum type="arabicPeriod"/>
            </a:pPr>
            <a:r>
              <a:rPr lang="ja-JP" altLang="en-US"/>
              <a:t>台風</a:t>
            </a:r>
            <a:endParaRPr lang="en-US" altLang="ja-JP" dirty="0"/>
          </a:p>
          <a:p>
            <a:pPr marL="514350" indent="-514350">
              <a:buFont typeface="+mj-lt"/>
              <a:buAutoNum type="arabicPeriod"/>
            </a:pPr>
            <a:r>
              <a:rPr lang="ja-JP" altLang="en-US"/>
              <a:t>豪雨</a:t>
            </a:r>
            <a:endParaRPr lang="en-US" altLang="ja-JP" dirty="0"/>
          </a:p>
          <a:p>
            <a:pPr marL="514350" indent="-514350">
              <a:buFont typeface="+mj-lt"/>
              <a:buAutoNum type="arabicPeriod"/>
            </a:pPr>
            <a:r>
              <a:rPr lang="ja-JP" altLang="en-US"/>
              <a:t>豪雪</a:t>
            </a:r>
            <a:endParaRPr lang="en-US" altLang="ja-JP" dirty="0"/>
          </a:p>
          <a:p>
            <a:pPr marL="514350" indent="-514350">
              <a:buFont typeface="+mj-lt"/>
              <a:buAutoNum type="arabicPeriod"/>
            </a:pPr>
            <a:r>
              <a:rPr lang="ja-JP" altLang="en-US"/>
              <a:t>土砂</a:t>
            </a:r>
            <a:endParaRPr lang="en-US" altLang="ja-JP" dirty="0"/>
          </a:p>
          <a:p>
            <a:pPr marL="514350" indent="-514350">
              <a:buFont typeface="+mj-lt"/>
              <a:buAutoNum type="arabicPeriod"/>
            </a:pPr>
            <a:r>
              <a:rPr lang="ja-JP" altLang="en-US"/>
              <a:t>液状化</a:t>
            </a:r>
            <a:endParaRPr lang="en-US" altLang="ja-JP" dirty="0"/>
          </a:p>
          <a:p>
            <a:pPr marL="514350" indent="-514350">
              <a:buFont typeface="+mj-lt"/>
              <a:buAutoNum type="arabicPeriod"/>
            </a:pPr>
            <a:r>
              <a:rPr lang="ja-JP" altLang="en-US"/>
              <a:t>感染症</a:t>
            </a:r>
          </a:p>
        </p:txBody>
      </p:sp>
      <p:sp>
        <p:nvSpPr>
          <p:cNvPr id="8" name="コンテンツ プレースホルダー 2">
            <a:extLst>
              <a:ext uri="{FF2B5EF4-FFF2-40B4-BE49-F238E27FC236}">
                <a16:creationId xmlns:a16="http://schemas.microsoft.com/office/drawing/2014/main" id="{AB40585C-6CFA-3349-81B8-53C5566B720B}"/>
              </a:ext>
            </a:extLst>
          </p:cNvPr>
          <p:cNvSpPr txBox="1">
            <a:spLocks/>
          </p:cNvSpPr>
          <p:nvPr/>
        </p:nvSpPr>
        <p:spPr>
          <a:xfrm>
            <a:off x="5469147" y="1831885"/>
            <a:ext cx="5884653" cy="4489959"/>
          </a:xfrm>
          <a:prstGeom prst="rect">
            <a:avLst/>
          </a:prstGeom>
          <a:ln>
            <a:solidFill>
              <a:schemeClr val="accent1"/>
            </a:solidFill>
          </a:ln>
        </p:spPr>
        <p:txBody>
          <a:bodyPr vert="horz" lIns="91440" tIns="45720" rIns="91440" bIns="45720" rtlCol="0">
            <a:normAutofit lnSpcReduction="10000"/>
          </a:bodyPr>
          <a:lstStyle>
            <a:defPPr>
              <a:defRPr lang="ja-JP"/>
            </a:defPPr>
            <a:lvl1pPr indent="0">
              <a:lnSpc>
                <a:spcPct val="9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ja-JP" altLang="en-US"/>
              <a:t>それ以外</a:t>
            </a:r>
            <a:endParaRPr lang="en-US" altLang="ja-JP" dirty="0"/>
          </a:p>
          <a:p>
            <a:r>
              <a:rPr lang="ja-JP" altLang="en-US"/>
              <a:t>火災（施設火災・大規模火災）</a:t>
            </a:r>
            <a:endParaRPr lang="en-US" altLang="ja-JP" dirty="0"/>
          </a:p>
          <a:p>
            <a:r>
              <a:rPr lang="ja-JP" altLang="en-US"/>
              <a:t>爆発</a:t>
            </a:r>
            <a:endParaRPr lang="en-US" altLang="ja-JP" dirty="0"/>
          </a:p>
          <a:p>
            <a:r>
              <a:rPr lang="ja-JP" altLang="en-US"/>
              <a:t>施設内での事故</a:t>
            </a:r>
            <a:endParaRPr lang="en-US" altLang="ja-JP" dirty="0"/>
          </a:p>
          <a:p>
            <a:r>
              <a:rPr lang="ja-JP" altLang="en-US"/>
              <a:t>キーマンの病気・交通事故</a:t>
            </a:r>
            <a:endParaRPr lang="en-US" altLang="ja-JP" dirty="0"/>
          </a:p>
          <a:p>
            <a:r>
              <a:rPr lang="ja-JP" altLang="en-US"/>
              <a:t>放射能汚染</a:t>
            </a:r>
            <a:endParaRPr lang="en-US" altLang="ja-JP" dirty="0"/>
          </a:p>
          <a:p>
            <a:r>
              <a:rPr lang="ja-JP" altLang="en-US"/>
              <a:t>近隣工場の環境汚染</a:t>
            </a:r>
            <a:endParaRPr lang="en-US" altLang="ja-JP" dirty="0"/>
          </a:p>
          <a:p>
            <a:r>
              <a:rPr lang="ja-JP" altLang="en-US"/>
              <a:t>テロ</a:t>
            </a:r>
            <a:endParaRPr lang="en-US" altLang="ja-JP" dirty="0"/>
          </a:p>
          <a:p>
            <a:r>
              <a:rPr lang="ja-JP" altLang="en-US"/>
              <a:t>行方不明</a:t>
            </a:r>
          </a:p>
        </p:txBody>
      </p:sp>
    </p:spTree>
    <p:extLst>
      <p:ext uri="{BB962C8B-B14F-4D97-AF65-F5344CB8AC3E}">
        <p14:creationId xmlns:p14="http://schemas.microsoft.com/office/powerpoint/2010/main" val="78957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タイトル 1">
            <a:extLst>
              <a:ext uri="{FF2B5EF4-FFF2-40B4-BE49-F238E27FC236}">
                <a16:creationId xmlns:a16="http://schemas.microsoft.com/office/drawing/2014/main" id="{FD0FBA76-D914-D147-A5D1-9FEE4A0B6750}"/>
              </a:ext>
            </a:extLst>
          </p:cNvPr>
          <p:cNvSpPr>
            <a:spLocks noGrp="1"/>
          </p:cNvSpPr>
          <p:nvPr>
            <p:ph type="title"/>
          </p:nvPr>
        </p:nvSpPr>
        <p:spPr>
          <a:xfrm>
            <a:off x="1981200" y="8871"/>
            <a:ext cx="8229600" cy="1143001"/>
          </a:xfrm>
        </p:spPr>
        <p:txBody>
          <a:bodyPr>
            <a:normAutofit fontScale="90000"/>
          </a:bodyPr>
          <a:lstStyle/>
          <a:p>
            <a:r>
              <a:rPr lang="ja-JP" altLang="en-US" sz="4000"/>
              <a:t>長崎　雲仙普賢岳　</a:t>
            </a:r>
            <a:r>
              <a:rPr lang="en-US" altLang="ja-JP" sz="4000" dirty="0"/>
              <a:t>1990</a:t>
            </a:r>
            <a:r>
              <a:rPr lang="ja-JP" altLang="en-US" sz="4000"/>
              <a:t>年</a:t>
            </a:r>
            <a:br>
              <a:rPr lang="en-US" altLang="ja-JP" sz="4000" dirty="0"/>
            </a:br>
            <a:r>
              <a:rPr lang="ja-JP" altLang="en-US" sz="4000"/>
              <a:t>死者・行方不明者　</a:t>
            </a:r>
            <a:r>
              <a:rPr lang="en-US" altLang="ja-JP" sz="4000" dirty="0"/>
              <a:t>44</a:t>
            </a:r>
            <a:r>
              <a:rPr lang="ja-JP" altLang="en-US" sz="4000"/>
              <a:t>人</a:t>
            </a:r>
          </a:p>
        </p:txBody>
      </p:sp>
      <p:sp>
        <p:nvSpPr>
          <p:cNvPr id="4" name="スライド番号プレースホルダー 3">
            <a:extLst>
              <a:ext uri="{FF2B5EF4-FFF2-40B4-BE49-F238E27FC236}">
                <a16:creationId xmlns:a16="http://schemas.microsoft.com/office/drawing/2014/main" id="{54DD7F75-A441-1E4C-AF1D-0EECA1A31227}"/>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333BD871-99FD-A94F-A4F8-9AEC3C6697BC}" type="slidenum">
              <a:rPr lang="en-US" altLang="ja-JP" sz="1200">
                <a:solidFill>
                  <a:srgbClr val="898989"/>
                </a:solidFill>
              </a:rPr>
              <a:pPr/>
              <a:t>6</a:t>
            </a:fld>
            <a:endParaRPr lang="en-US" altLang="ja-JP" sz="1200">
              <a:solidFill>
                <a:srgbClr val="898989"/>
              </a:solidFill>
            </a:endParaRPr>
          </a:p>
        </p:txBody>
      </p:sp>
      <p:pic>
        <p:nvPicPr>
          <p:cNvPr id="23555" name="図 2">
            <a:extLst>
              <a:ext uri="{FF2B5EF4-FFF2-40B4-BE49-F238E27FC236}">
                <a16:creationId xmlns:a16="http://schemas.microsoft.com/office/drawing/2014/main" id="{EA5D8580-8142-8A41-8080-86D078F8C98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82769" y="1151872"/>
            <a:ext cx="7026462" cy="496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93CA20BC-4697-3F4C-AA50-4324FA5DA682}"/>
              </a:ext>
            </a:extLst>
          </p:cNvPr>
          <p:cNvSpPr/>
          <p:nvPr/>
        </p:nvSpPr>
        <p:spPr>
          <a:xfrm>
            <a:off x="2088775" y="6085068"/>
            <a:ext cx="7628031" cy="369332"/>
          </a:xfrm>
          <a:prstGeom prst="rect">
            <a:avLst/>
          </a:prstGeom>
        </p:spPr>
        <p:txBody>
          <a:bodyPr wrap="square">
            <a:spAutoFit/>
          </a:bodyPr>
          <a:lstStyle/>
          <a:p>
            <a:r>
              <a:rPr lang="ja-JP" altLang="en-US"/>
              <a:t>参照元：雲仙普賢岳の噴火災害から学んだこと　　防災研究室宮縁育夫</a:t>
            </a:r>
          </a:p>
        </p:txBody>
      </p:sp>
      <p:sp>
        <p:nvSpPr>
          <p:cNvPr id="3" name="フッター プレースホルダー 2">
            <a:extLst>
              <a:ext uri="{FF2B5EF4-FFF2-40B4-BE49-F238E27FC236}">
                <a16:creationId xmlns:a16="http://schemas.microsoft.com/office/drawing/2014/main" id="{13F0FE75-0F9E-2842-9D10-9E4B146CBC2E}"/>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5" name="テキスト ボックス 4">
            <a:extLst>
              <a:ext uri="{FF2B5EF4-FFF2-40B4-BE49-F238E27FC236}">
                <a16:creationId xmlns:a16="http://schemas.microsoft.com/office/drawing/2014/main" id="{7BFE3B16-E721-A84D-B9BD-1CCDAF997F29}"/>
              </a:ext>
            </a:extLst>
          </p:cNvPr>
          <p:cNvSpPr txBox="1"/>
          <p:nvPr/>
        </p:nvSpPr>
        <p:spPr>
          <a:xfrm>
            <a:off x="10016544" y="372534"/>
            <a:ext cx="461665" cy="3323987"/>
          </a:xfrm>
          <a:prstGeom prst="rect">
            <a:avLst/>
          </a:prstGeom>
          <a:noFill/>
        </p:spPr>
        <p:txBody>
          <a:bodyPr vert="eaVert" wrap="none" rtlCol="0">
            <a:spAutoFit/>
          </a:bodyPr>
          <a:lstStyle/>
          <a:p>
            <a:r>
              <a:rPr lang="ja-JP" altLang="en-US"/>
              <a:t>雲仙市　講師：山口泰信の郷里</a:t>
            </a:r>
          </a:p>
        </p:txBody>
      </p:sp>
      <p:sp>
        <p:nvSpPr>
          <p:cNvPr id="7" name="円形吹き出し 6">
            <a:extLst>
              <a:ext uri="{FF2B5EF4-FFF2-40B4-BE49-F238E27FC236}">
                <a16:creationId xmlns:a16="http://schemas.microsoft.com/office/drawing/2014/main" id="{DCC1BAE1-8E4E-F646-85D0-8EBD3D93736A}"/>
              </a:ext>
            </a:extLst>
          </p:cNvPr>
          <p:cNvSpPr/>
          <p:nvPr/>
        </p:nvSpPr>
        <p:spPr>
          <a:xfrm>
            <a:off x="8567355" y="78693"/>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噴火</a:t>
            </a:r>
            <a:endParaRPr lang="en-US" altLang="ja-JP" sz="2400" dirty="0"/>
          </a:p>
          <a:p>
            <a:pPr algn="ctr"/>
            <a:r>
              <a:rPr lang="ja-JP" altLang="en-US" sz="2400"/>
              <a:t>２年</a:t>
            </a:r>
          </a:p>
        </p:txBody>
      </p:sp>
    </p:spTree>
    <p:extLst>
      <p:ext uri="{BB962C8B-B14F-4D97-AF65-F5344CB8AC3E}">
        <p14:creationId xmlns:p14="http://schemas.microsoft.com/office/powerpoint/2010/main" val="3001314707"/>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730FAB-99DB-2545-BC71-7B2BD7155F8B}"/>
              </a:ext>
            </a:extLst>
          </p:cNvPr>
          <p:cNvSpPr>
            <a:spLocks noGrp="1"/>
          </p:cNvSpPr>
          <p:nvPr>
            <p:ph type="title"/>
          </p:nvPr>
        </p:nvSpPr>
        <p:spPr>
          <a:xfrm>
            <a:off x="1893207" y="92220"/>
            <a:ext cx="8229600" cy="710293"/>
          </a:xfrm>
        </p:spPr>
        <p:txBody>
          <a:bodyPr/>
          <a:lstStyle/>
          <a:p>
            <a:pPr>
              <a:defRPr/>
            </a:pPr>
            <a:r>
              <a:rPr lang="ja-JP" altLang="en-US" sz="2800"/>
              <a:t>北海道奥尻島</a:t>
            </a:r>
            <a:r>
              <a:rPr lang="en-US" altLang="ja-JP" sz="2800" dirty="0"/>
              <a:t> 1993</a:t>
            </a:r>
            <a:r>
              <a:rPr lang="ja-JP" altLang="en-US" sz="2800"/>
              <a:t>年</a:t>
            </a:r>
            <a:r>
              <a:rPr lang="en-US" altLang="ja-JP" sz="2800" dirty="0"/>
              <a:t>7</a:t>
            </a:r>
            <a:r>
              <a:rPr lang="ja-JP" altLang="en-US" sz="2800"/>
              <a:t>月</a:t>
            </a:r>
            <a:r>
              <a:rPr lang="en-US" altLang="ja-JP" sz="2800" dirty="0"/>
              <a:t>13</a:t>
            </a:r>
            <a:r>
              <a:rPr lang="ja-JP" altLang="en-US" sz="2800"/>
              <a:t>日午前</a:t>
            </a:r>
            <a:r>
              <a:rPr lang="en-US" altLang="ja-JP" sz="2800" dirty="0"/>
              <a:t>7</a:t>
            </a:r>
            <a:r>
              <a:rPr lang="ja-JP" altLang="en-US" sz="2800"/>
              <a:t>時</a:t>
            </a:r>
            <a:r>
              <a:rPr lang="en-US" altLang="ja-JP" sz="2800" dirty="0"/>
              <a:t>10</a:t>
            </a:r>
            <a:r>
              <a:rPr lang="ja-JP" altLang="en-US" sz="2800"/>
              <a:t>分</a:t>
            </a:r>
            <a:r>
              <a:rPr lang="en-US" altLang="ja-JP" sz="2800" dirty="0"/>
              <a:t> </a:t>
            </a:r>
            <a:r>
              <a:rPr lang="en-US" altLang="ja-JP" sz="3600" dirty="0">
                <a:solidFill>
                  <a:srgbClr val="FF0000"/>
                </a:solidFill>
              </a:rPr>
              <a:t>30.6m</a:t>
            </a:r>
            <a:endParaRPr lang="ja-JP" altLang="en-US" sz="2800" dirty="0">
              <a:solidFill>
                <a:srgbClr val="FF0000"/>
              </a:solidFill>
            </a:endParaRPr>
          </a:p>
        </p:txBody>
      </p:sp>
      <p:sp>
        <p:nvSpPr>
          <p:cNvPr id="16388" name="スライド番号プレースホルダー 3">
            <a:extLst>
              <a:ext uri="{FF2B5EF4-FFF2-40B4-BE49-F238E27FC236}">
                <a16:creationId xmlns:a16="http://schemas.microsoft.com/office/drawing/2014/main" id="{ACC20973-3056-BB4F-8CDB-A899F76A962B}"/>
              </a:ext>
            </a:extLst>
          </p:cNvPr>
          <p:cNvSpPr>
            <a:spLocks noGrp="1"/>
          </p:cNvSpPr>
          <p:nvPr>
            <p:ph type="sldNum" sz="quarter" idx="1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8D36A13F-CCF5-974C-8DF3-B51C6AAD19A0}" type="slidenum">
              <a:rPr kumimoji="0" lang="en-US" altLang="ja-JP" sz="1200">
                <a:latin typeface="Arial" panose="020B0604020202020204" pitchFamily="34" charset="0"/>
              </a:rPr>
              <a:pPr/>
              <a:t>7</a:t>
            </a:fld>
            <a:endParaRPr kumimoji="0" lang="en-US" altLang="ja-JP" sz="1200">
              <a:latin typeface="Arial" panose="020B0604020202020204" pitchFamily="34" charset="0"/>
            </a:endParaRPr>
          </a:p>
        </p:txBody>
      </p:sp>
      <p:pic>
        <p:nvPicPr>
          <p:cNvPr id="28676" name="Picture 2" descr="http://userdisk.webry.biglobe.ne.jp/008/850/01/N000/000/007/123224296013916327088__040101.jpg">
            <a:extLst>
              <a:ext uri="{FF2B5EF4-FFF2-40B4-BE49-F238E27FC236}">
                <a16:creationId xmlns:a16="http://schemas.microsoft.com/office/drawing/2014/main" id="{E74BAF3E-55A7-F248-A253-E41E9831AE37}"/>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b="5244"/>
          <a:stretch/>
        </p:blipFill>
        <p:spPr bwMode="auto">
          <a:xfrm>
            <a:off x="1893208" y="1521500"/>
            <a:ext cx="8317593" cy="454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グループ化 3">
            <a:extLst>
              <a:ext uri="{FF2B5EF4-FFF2-40B4-BE49-F238E27FC236}">
                <a16:creationId xmlns:a16="http://schemas.microsoft.com/office/drawing/2014/main" id="{8D72E41B-EF37-2942-A491-915F910254C4}"/>
              </a:ext>
            </a:extLst>
          </p:cNvPr>
          <p:cNvGrpSpPr/>
          <p:nvPr/>
        </p:nvGrpSpPr>
        <p:grpSpPr>
          <a:xfrm>
            <a:off x="2014659" y="3762611"/>
            <a:ext cx="1733206" cy="1727323"/>
            <a:chOff x="392685" y="3354385"/>
            <a:chExt cx="1733206" cy="1727323"/>
          </a:xfrm>
        </p:grpSpPr>
        <p:pic>
          <p:nvPicPr>
            <p:cNvPr id="28677" name="図 4">
              <a:extLst>
                <a:ext uri="{FF2B5EF4-FFF2-40B4-BE49-F238E27FC236}">
                  <a16:creationId xmlns:a16="http://schemas.microsoft.com/office/drawing/2014/main" id="{BB1A4A32-8AF4-0745-9FE8-A61E97948FA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57591" y="3354385"/>
              <a:ext cx="3683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図 5">
              <a:extLst>
                <a:ext uri="{FF2B5EF4-FFF2-40B4-BE49-F238E27FC236}">
                  <a16:creationId xmlns:a16="http://schemas.microsoft.com/office/drawing/2014/main" id="{C6EFE3BC-EC24-364F-ACB2-25ADDE9100E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04938" y="3354385"/>
              <a:ext cx="3683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図 6">
              <a:extLst>
                <a:ext uri="{FF2B5EF4-FFF2-40B4-BE49-F238E27FC236}">
                  <a16:creationId xmlns:a16="http://schemas.microsoft.com/office/drawing/2014/main" id="{095506B5-9DB1-E543-8FE5-A25A29E1267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69524" y="3373206"/>
              <a:ext cx="3683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図 7">
              <a:extLst>
                <a:ext uri="{FF2B5EF4-FFF2-40B4-BE49-F238E27FC236}">
                  <a16:creationId xmlns:a16="http://schemas.microsoft.com/office/drawing/2014/main" id="{C3FAF643-EF99-2641-B918-FE27CB4A602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2685" y="3392608"/>
              <a:ext cx="3683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図 8">
              <a:extLst>
                <a:ext uri="{FF2B5EF4-FFF2-40B4-BE49-F238E27FC236}">
                  <a16:creationId xmlns:a16="http://schemas.microsoft.com/office/drawing/2014/main" id="{EB58348D-B3DE-2C4C-9346-00576406E45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8327" y="3449653"/>
              <a:ext cx="351631" cy="161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テキスト ボックス 2">
            <a:extLst>
              <a:ext uri="{FF2B5EF4-FFF2-40B4-BE49-F238E27FC236}">
                <a16:creationId xmlns:a16="http://schemas.microsoft.com/office/drawing/2014/main" id="{2CEF0D82-A33D-F146-8A79-A6F259588604}"/>
              </a:ext>
            </a:extLst>
          </p:cNvPr>
          <p:cNvSpPr txBox="1"/>
          <p:nvPr/>
        </p:nvSpPr>
        <p:spPr>
          <a:xfrm>
            <a:off x="2392364" y="6070594"/>
            <a:ext cx="7906497" cy="646331"/>
          </a:xfrm>
          <a:prstGeom prst="rect">
            <a:avLst/>
          </a:prstGeom>
          <a:noFill/>
        </p:spPr>
        <p:txBody>
          <a:bodyPr wrap="square" rtlCol="0">
            <a:spAutoFit/>
          </a:bodyPr>
          <a:lstStyle/>
          <a:p>
            <a:r>
              <a:rPr lang="ja-JP" altLang="en-US"/>
              <a:t>参照元：国土交通省　国土技術政策総合研究所　津波被害の概要</a:t>
            </a:r>
            <a:r>
              <a:rPr lang="en" altLang="ja-JP" dirty="0"/>
              <a:t>http://</a:t>
            </a:r>
            <a:r>
              <a:rPr lang="en" altLang="ja-JP" dirty="0" err="1"/>
              <a:t>www.nilim.go.jp</a:t>
            </a:r>
            <a:r>
              <a:rPr lang="en" altLang="ja-JP" dirty="0"/>
              <a:t>/lab/</a:t>
            </a:r>
            <a:r>
              <a:rPr lang="en" altLang="ja-JP" dirty="0" err="1"/>
              <a:t>bcg</a:t>
            </a:r>
            <a:r>
              <a:rPr lang="en" altLang="ja-JP" dirty="0"/>
              <a:t>/</a:t>
            </a:r>
            <a:r>
              <a:rPr lang="en" altLang="ja-JP" dirty="0" err="1"/>
              <a:t>siryou</a:t>
            </a:r>
            <a:r>
              <a:rPr lang="en" altLang="ja-JP" dirty="0"/>
              <a:t>/</a:t>
            </a:r>
            <a:r>
              <a:rPr lang="en" altLang="ja-JP" dirty="0" err="1"/>
              <a:t>tnn</a:t>
            </a:r>
            <a:r>
              <a:rPr lang="en" altLang="ja-JP" dirty="0"/>
              <a:t>/tnn0582pdf/ks058205.pdf</a:t>
            </a:r>
            <a:endParaRPr lang="ja-JP" altLang="en-US"/>
          </a:p>
        </p:txBody>
      </p:sp>
      <p:sp>
        <p:nvSpPr>
          <p:cNvPr id="12" name="タイトル 1">
            <a:extLst>
              <a:ext uri="{FF2B5EF4-FFF2-40B4-BE49-F238E27FC236}">
                <a16:creationId xmlns:a16="http://schemas.microsoft.com/office/drawing/2014/main" id="{FD4C20B8-A31C-F141-8486-A6A366B875ED}"/>
              </a:ext>
            </a:extLst>
          </p:cNvPr>
          <p:cNvSpPr txBox="1">
            <a:spLocks/>
          </p:cNvSpPr>
          <p:nvPr/>
        </p:nvSpPr>
        <p:spPr bwMode="auto">
          <a:xfrm>
            <a:off x="1893207" y="772984"/>
            <a:ext cx="8229600" cy="71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kumimoji="1" sz="4400" kern="1200">
                <a:solidFill>
                  <a:schemeClr val="tx1"/>
                </a:solidFill>
                <a:latin typeface="+mj-lt"/>
                <a:ea typeface="+mj-ea"/>
                <a:cs typeface="ＭＳ Ｐゴシック" charset="0"/>
              </a:defRPr>
            </a:lvl1pPr>
            <a:lvl2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9pPr>
          </a:lstStyle>
          <a:p>
            <a:pPr>
              <a:defRPr/>
            </a:pPr>
            <a:r>
              <a:rPr lang="ja-JP" altLang="en-US" sz="3200">
                <a:solidFill>
                  <a:srgbClr val="FF0000"/>
                </a:solidFill>
                <a:cs typeface="+mj-cs"/>
              </a:rPr>
              <a:t>東日本大震災の津波は最高到達点</a:t>
            </a:r>
            <a:r>
              <a:rPr lang="en-US" altLang="ja-JP" sz="3200" dirty="0">
                <a:solidFill>
                  <a:srgbClr val="FF0000"/>
                </a:solidFill>
                <a:cs typeface="+mj-cs"/>
              </a:rPr>
              <a:t>40.5m</a:t>
            </a:r>
            <a:endParaRPr lang="ja-JP" altLang="en-US" sz="2000" dirty="0">
              <a:solidFill>
                <a:srgbClr val="FF0000"/>
              </a:solidFill>
              <a:cs typeface="+mj-cs"/>
            </a:endParaRPr>
          </a:p>
        </p:txBody>
      </p:sp>
      <p:sp>
        <p:nvSpPr>
          <p:cNvPr id="5" name="フッター プレースホルダー 4">
            <a:extLst>
              <a:ext uri="{FF2B5EF4-FFF2-40B4-BE49-F238E27FC236}">
                <a16:creationId xmlns:a16="http://schemas.microsoft.com/office/drawing/2014/main" id="{A61DFCE0-1F9D-2A44-9880-909AEC957988}"/>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14" name="円形吹き出し 13">
            <a:extLst>
              <a:ext uri="{FF2B5EF4-FFF2-40B4-BE49-F238E27FC236}">
                <a16:creationId xmlns:a16="http://schemas.microsoft.com/office/drawing/2014/main" id="{E348D8E4-A8A0-E947-90E8-D970585FB090}"/>
              </a:ext>
            </a:extLst>
          </p:cNvPr>
          <p:cNvSpPr/>
          <p:nvPr/>
        </p:nvSpPr>
        <p:spPr>
          <a:xfrm>
            <a:off x="9228010" y="104375"/>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地震津波</a:t>
            </a:r>
          </a:p>
        </p:txBody>
      </p:sp>
    </p:spTree>
    <p:extLst>
      <p:ext uri="{BB962C8B-B14F-4D97-AF65-F5344CB8AC3E}">
        <p14:creationId xmlns:p14="http://schemas.microsoft.com/office/powerpoint/2010/main" val="2077734096"/>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02AC0B6-76E8-AF4E-A59E-9C4D75E124CA}"/>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3642741A-545C-B54C-841F-6AE7D1F15938}" type="slidenum">
              <a:rPr lang="ja-JP" altLang="en-US" sz="1200">
                <a:solidFill>
                  <a:srgbClr val="898989"/>
                </a:solidFill>
              </a:rPr>
              <a:pPr/>
              <a:t>8</a:t>
            </a:fld>
            <a:endParaRPr lang="ja-JP" altLang="en-US" sz="1200">
              <a:solidFill>
                <a:srgbClr val="898989"/>
              </a:solidFill>
            </a:endParaRPr>
          </a:p>
        </p:txBody>
      </p:sp>
      <p:sp>
        <p:nvSpPr>
          <p:cNvPr id="44035" name="テキスト ボックス 5">
            <a:extLst>
              <a:ext uri="{FF2B5EF4-FFF2-40B4-BE49-F238E27FC236}">
                <a16:creationId xmlns:a16="http://schemas.microsoft.com/office/drawing/2014/main" id="{6134D5EC-F919-4E48-8673-72CAB560E5C7}"/>
              </a:ext>
            </a:extLst>
          </p:cNvPr>
          <p:cNvSpPr txBox="1">
            <a:spLocks noChangeArrowheads="1"/>
          </p:cNvSpPr>
          <p:nvPr/>
        </p:nvSpPr>
        <p:spPr bwMode="auto">
          <a:xfrm>
            <a:off x="4573458" y="657487"/>
            <a:ext cx="37737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r>
              <a:rPr lang="ja-JP" altLang="en-US" sz="2800"/>
              <a:t>西日本豪雨　愛媛県　　</a:t>
            </a:r>
          </a:p>
        </p:txBody>
      </p:sp>
      <p:pic>
        <p:nvPicPr>
          <p:cNvPr id="4" name="図 3">
            <a:extLst>
              <a:ext uri="{FF2B5EF4-FFF2-40B4-BE49-F238E27FC236}">
                <a16:creationId xmlns:a16="http://schemas.microsoft.com/office/drawing/2014/main" id="{3B4CB85D-BBA8-D446-8B54-97F31E6991B8}"/>
              </a:ext>
            </a:extLst>
          </p:cNvPr>
          <p:cNvPicPr>
            <a:picLocks noChangeAspect="1"/>
          </p:cNvPicPr>
          <p:nvPr/>
        </p:nvPicPr>
        <p:blipFill>
          <a:blip r:embed="rId2"/>
          <a:stretch>
            <a:fillRect/>
          </a:stretch>
        </p:blipFill>
        <p:spPr>
          <a:xfrm>
            <a:off x="1524000" y="1336543"/>
            <a:ext cx="9144000" cy="4184914"/>
          </a:xfrm>
          <a:prstGeom prst="rect">
            <a:avLst/>
          </a:prstGeom>
        </p:spPr>
      </p:pic>
      <p:sp>
        <p:nvSpPr>
          <p:cNvPr id="3" name="フッター プレースホルダー 2">
            <a:extLst>
              <a:ext uri="{FF2B5EF4-FFF2-40B4-BE49-F238E27FC236}">
                <a16:creationId xmlns:a16="http://schemas.microsoft.com/office/drawing/2014/main" id="{1567DFCB-E099-1C45-B605-02FACA29754C}"/>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6" name="円形吹き出し 5">
            <a:extLst>
              <a:ext uri="{FF2B5EF4-FFF2-40B4-BE49-F238E27FC236}">
                <a16:creationId xmlns:a16="http://schemas.microsoft.com/office/drawing/2014/main" id="{7578DC72-DE58-A049-8DE4-5135FF827EBA}"/>
              </a:ext>
            </a:extLst>
          </p:cNvPr>
          <p:cNvSpPr/>
          <p:nvPr/>
        </p:nvSpPr>
        <p:spPr>
          <a:xfrm>
            <a:off x="8567355" y="78693"/>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豪雨土砂</a:t>
            </a:r>
          </a:p>
        </p:txBody>
      </p:sp>
    </p:spTree>
    <p:extLst>
      <p:ext uri="{BB962C8B-B14F-4D97-AF65-F5344CB8AC3E}">
        <p14:creationId xmlns:p14="http://schemas.microsoft.com/office/powerpoint/2010/main" val="1380474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8186A70-957A-7C4F-B75D-E25B90CFD2EB}"/>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5085060D-D2B7-6142-B97F-DC457A994E44}" type="slidenum">
              <a:rPr lang="ja-JP" altLang="en-US" sz="1200">
                <a:solidFill>
                  <a:srgbClr val="898989"/>
                </a:solidFill>
              </a:rPr>
              <a:pPr/>
              <a:t>9</a:t>
            </a:fld>
            <a:endParaRPr lang="ja-JP" altLang="en-US" sz="1200">
              <a:solidFill>
                <a:srgbClr val="898989"/>
              </a:solidFill>
            </a:endParaRPr>
          </a:p>
        </p:txBody>
      </p:sp>
      <p:pic>
        <p:nvPicPr>
          <p:cNvPr id="163842" name="図 2" descr="スクリーンショット 2018-09-06 午後2.40.24.png">
            <a:extLst>
              <a:ext uri="{FF2B5EF4-FFF2-40B4-BE49-F238E27FC236}">
                <a16:creationId xmlns:a16="http://schemas.microsoft.com/office/drawing/2014/main" id="{F729EB27-BE4E-EB48-A4A1-B73A4D15280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082676"/>
            <a:ext cx="914400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5BBDE0F3-A0F7-F947-8365-5E2D8AE89759}"/>
              </a:ext>
            </a:extLst>
          </p:cNvPr>
          <p:cNvSpPr txBox="1"/>
          <p:nvPr/>
        </p:nvSpPr>
        <p:spPr>
          <a:xfrm>
            <a:off x="1703266" y="253112"/>
            <a:ext cx="8785469" cy="707886"/>
          </a:xfrm>
          <a:prstGeom prst="rect">
            <a:avLst/>
          </a:prstGeom>
          <a:noFill/>
          <a:ln>
            <a:solidFill>
              <a:srgbClr val="FF0000"/>
            </a:solidFill>
          </a:ln>
        </p:spPr>
        <p:txBody>
          <a:bodyPr wrap="square" rtlCol="0">
            <a:spAutoFit/>
          </a:bodyPr>
          <a:lstStyle/>
          <a:p>
            <a:pPr algn="ctr"/>
            <a:r>
              <a:rPr lang="ja-JP" altLang="en-US" sz="2000"/>
              <a:t>検索結果　２０１８年　台風２１号　</a:t>
            </a:r>
            <a:endParaRPr lang="en-US" altLang="ja-JP" sz="2000" dirty="0"/>
          </a:p>
          <a:p>
            <a:pPr algn="ctr"/>
            <a:r>
              <a:rPr lang="ja-JP" altLang="en-US" sz="2000"/>
              <a:t>関西空港８０</a:t>
            </a:r>
            <a:r>
              <a:rPr lang="en-US" altLang="ja-JP" sz="2000" dirty="0"/>
              <a:t>cm</a:t>
            </a:r>
            <a:r>
              <a:rPr lang="ja-JP" altLang="en-US" sz="2000"/>
              <a:t>浸水　連絡橋にタンカーが接触</a:t>
            </a:r>
          </a:p>
        </p:txBody>
      </p:sp>
      <p:sp>
        <p:nvSpPr>
          <p:cNvPr id="4" name="フッター プレースホルダー 3">
            <a:extLst>
              <a:ext uri="{FF2B5EF4-FFF2-40B4-BE49-F238E27FC236}">
                <a16:creationId xmlns:a16="http://schemas.microsoft.com/office/drawing/2014/main" id="{6D439517-FB39-D24B-990B-C6268D1F164E}"/>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6" name="円形吹き出し 5">
            <a:extLst>
              <a:ext uri="{FF2B5EF4-FFF2-40B4-BE49-F238E27FC236}">
                <a16:creationId xmlns:a16="http://schemas.microsoft.com/office/drawing/2014/main" id="{04ACF3FD-138C-CF40-AE33-182BF4D34946}"/>
              </a:ext>
            </a:extLst>
          </p:cNvPr>
          <p:cNvSpPr/>
          <p:nvPr/>
        </p:nvSpPr>
        <p:spPr>
          <a:xfrm>
            <a:off x="9047416" y="117071"/>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台風</a:t>
            </a:r>
            <a:endParaRPr lang="en-US" altLang="ja-JP" sz="2400" dirty="0"/>
          </a:p>
          <a:p>
            <a:pPr algn="ctr"/>
            <a:r>
              <a:rPr lang="ja-JP" altLang="en-US" sz="2400"/>
              <a:t>高潮</a:t>
            </a:r>
          </a:p>
        </p:txBody>
      </p:sp>
    </p:spTree>
    <p:extLst>
      <p:ext uri="{BB962C8B-B14F-4D97-AF65-F5344CB8AC3E}">
        <p14:creationId xmlns:p14="http://schemas.microsoft.com/office/powerpoint/2010/main" val="358955529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3572</TotalTime>
  <Words>2308</Words>
  <Application>Microsoft Macintosh PowerPoint</Application>
  <PresentationFormat>ワイド画面</PresentationFormat>
  <Paragraphs>418</Paragraphs>
  <Slides>46</Slides>
  <Notes>4</Notes>
  <HiddenSlides>0</HiddenSlides>
  <MMClips>1</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46</vt:i4>
      </vt:variant>
    </vt:vector>
  </HeadingPairs>
  <TitlesOfParts>
    <vt:vector size="57" baseType="lpstr">
      <vt:lpstr>Hiragino Kaku Gothic Std W8</vt:lpstr>
      <vt:lpstr>Hiragino Sans</vt:lpstr>
      <vt:lpstr>ＭＳ Ｐゴシック</vt:lpstr>
      <vt:lpstr>MS UI Gothic</vt:lpstr>
      <vt:lpstr>MS Gothic</vt:lpstr>
      <vt:lpstr>游ゴシック</vt:lpstr>
      <vt:lpstr>游ゴシック Light</vt:lpstr>
      <vt:lpstr>Arial</vt:lpstr>
      <vt:lpstr>Calibri</vt:lpstr>
      <vt:lpstr>Garamond</vt:lpstr>
      <vt:lpstr>Office テーマ</vt:lpstr>
      <vt:lpstr>介護BCP</vt:lpstr>
      <vt:lpstr>PowerPoint プレゼンテーション</vt:lpstr>
      <vt:lpstr>BCPとは？（Business Continuity Plan）</vt:lpstr>
      <vt:lpstr>BCPJAPAN的なBCPとは？</vt:lpstr>
      <vt:lpstr>BCPとは？（Business Continuity Plan）</vt:lpstr>
      <vt:lpstr>長崎　雲仙普賢岳　1990年 死者・行方不明者　44人</vt:lpstr>
      <vt:lpstr>北海道奥尻島 1993年7月13日午前7時10分 30.6m</vt:lpstr>
      <vt:lpstr>PowerPoint プレゼンテーション</vt:lpstr>
      <vt:lpstr>PowerPoint プレゼンテーション</vt:lpstr>
      <vt:lpstr>PowerPoint プレゼンテーション</vt:lpstr>
      <vt:lpstr>2021年1月9日</vt:lpstr>
      <vt:lpstr>PowerPoint プレゼンテーション</vt:lpstr>
      <vt:lpstr>PowerPoint プレゼンテーション</vt:lpstr>
      <vt:lpstr>PowerPoint プレゼンテーション</vt:lpstr>
      <vt:lpstr>PowerPoint プレゼンテーション</vt:lpstr>
      <vt:lpstr>熊本地震の揺れで落下した九州新幹線保守基地（熊本市）の 天井クレーン（提供：国土交通省）：日刊建設工業新聞ブログ</vt:lpstr>
      <vt:lpstr>PowerPoint プレゼンテーション</vt:lpstr>
      <vt:lpstr>PowerPoint プレゼンテーション</vt:lpstr>
      <vt:lpstr>PowerPoint プレゼンテーション</vt:lpstr>
      <vt:lpstr>事業継続力強化計画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介護事業所の災害のレベル</vt:lpstr>
      <vt:lpstr>PowerPoint プレゼンテーション</vt:lpstr>
      <vt:lpstr>PowerPoint プレゼンテーション</vt:lpstr>
      <vt:lpstr>１　減らすサービスの順番を決めておく ２　最後まで行うサービスを決めておく ３　２を続けるために何が必要か考えて 　　事前に準備しておく ４　災害で追加される業務を考える 　　資料で勉強する（支援物資の受入・配布）</vt:lpstr>
      <vt:lpstr>関連業務もBCPが必要！</vt:lpstr>
      <vt:lpstr>設備故障で広範囲停電（県内２／３程度） 修理に２４時間かかるらしい 何が出来て何が出来なくなるか考えてみよう！</vt:lpstr>
      <vt:lpstr>通常サービスを提供するために必要な要素</vt:lpstr>
      <vt:lpstr>ハザード調査</vt:lpstr>
      <vt:lpstr>▼かがわWEB防災ポータル  ▼地震ハザードステーション（j-shis map）  ▼国土交通省ハザードマップポータルサイト 「重ねるハザードマップ」 「我が町ハザードマップ」</vt:lpstr>
      <vt:lpstr>PowerPoint プレゼンテーション</vt:lpstr>
      <vt:lpstr>PowerPoint プレゼンテーション</vt:lpstr>
      <vt:lpstr>PowerPoint プレゼンテーション</vt:lpstr>
      <vt:lpstr>PowerPoint プレゼンテーション</vt:lpstr>
      <vt:lpstr>自然災害による被害想定</vt:lpstr>
      <vt:lpstr>車のシガーソケットから USB＆コンセント</vt:lpstr>
      <vt:lpstr>PowerPoint プレゼンテーション</vt:lpstr>
      <vt:lpstr>宿題　災害の準備できるのは何ですか？</vt:lpstr>
      <vt:lpstr>PowerPoint プレゼンテーション</vt:lpstr>
      <vt:lpstr>5大おすすめのビジネスチャット</vt:lpstr>
      <vt:lpstr>関連リンク</vt:lpstr>
      <vt:lpstr>PowerPoint プレゼンテーション</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介護BCP</dc:title>
  <dc:subject/>
  <dc:creator>山口 taishin</dc:creator>
  <cp:keywords/>
  <dc:description/>
  <cp:lastModifiedBy>山口 taishin</cp:lastModifiedBy>
  <cp:revision>77</cp:revision>
  <cp:lastPrinted>2021-05-25T11:12:47Z</cp:lastPrinted>
  <dcterms:created xsi:type="dcterms:W3CDTF">2021-05-24T06:16:08Z</dcterms:created>
  <dcterms:modified xsi:type="dcterms:W3CDTF">2021-08-23T03:50:43Z</dcterms:modified>
  <cp:category/>
</cp:coreProperties>
</file>