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033" r:id="rId2"/>
    <p:sldId id="1809" r:id="rId3"/>
    <p:sldId id="1817" r:id="rId4"/>
    <p:sldId id="2092" r:id="rId5"/>
    <p:sldId id="1827" r:id="rId6"/>
    <p:sldId id="263" r:id="rId7"/>
    <p:sldId id="1914" r:id="rId8"/>
    <p:sldId id="406" r:id="rId9"/>
    <p:sldId id="699" r:id="rId10"/>
    <p:sldId id="1821" r:id="rId11"/>
    <p:sldId id="1822" r:id="rId12"/>
    <p:sldId id="2079" r:id="rId13"/>
    <p:sldId id="2065" r:id="rId14"/>
    <p:sldId id="2091" r:id="rId15"/>
    <p:sldId id="1626" r:id="rId16"/>
    <p:sldId id="1823" r:id="rId17"/>
    <p:sldId id="2094" r:id="rId18"/>
    <p:sldId id="260" r:id="rId19"/>
    <p:sldId id="2087" r:id="rId20"/>
    <p:sldId id="506" r:id="rId21"/>
    <p:sldId id="508" r:id="rId22"/>
    <p:sldId id="2064" r:id="rId23"/>
    <p:sldId id="2085" r:id="rId24"/>
    <p:sldId id="503" r:id="rId25"/>
    <p:sldId id="505" r:id="rId26"/>
    <p:sldId id="2063" r:id="rId27"/>
    <p:sldId id="2080" r:id="rId28"/>
    <p:sldId id="2083" r:id="rId29"/>
    <p:sldId id="2084" r:id="rId30"/>
    <p:sldId id="2082" r:id="rId31"/>
    <p:sldId id="2088" r:id="rId32"/>
    <p:sldId id="2081" r:id="rId33"/>
    <p:sldId id="2089" r:id="rId34"/>
    <p:sldId id="2090" r:id="rId35"/>
    <p:sldId id="2093" r:id="rId36"/>
    <p:sldId id="2051" r:id="rId37"/>
    <p:sldId id="2062" r:id="rId3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59"/>
    <p:restoredTop sz="94857"/>
  </p:normalViewPr>
  <p:slideViewPr>
    <p:cSldViewPr snapToGrid="0" snapToObjects="1">
      <p:cViewPr varScale="1">
        <p:scale>
          <a:sx n="84" d="100"/>
          <a:sy n="84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7DFA9-86A5-4E4A-B93E-FC6BE40F6383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1EB3C-2068-BF46-BC26-2BCAB1B820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360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/>
              <a:t>最後に</a:t>
            </a:r>
            <a:endParaRPr kumimoji="1" lang="en-US" altLang="ja-JP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/>
              <a:t>BCP</a:t>
            </a:r>
            <a:r>
              <a:rPr kumimoji="1" lang="ja-JP" altLang="en-US" sz="1200"/>
              <a:t>の策定より、簡単で行政からのメリットも用意されている</a:t>
            </a:r>
            <a:endParaRPr kumimoji="1" lang="ja-JP" altLang="en-US"/>
          </a:p>
          <a:p>
            <a:r>
              <a:rPr kumimoji="1" lang="ja-JP" altLang="en-US"/>
              <a:t>▼</a:t>
            </a:r>
            <a:r>
              <a:rPr kumimoji="1" lang="ja-JP" altLang="en-US" sz="1200"/>
              <a:t>「事業継続力強化計画」へ中小企業は申請してください。</a:t>
            </a:r>
            <a:endParaRPr kumimoji="1" lang="en-US" altLang="ja-JP" sz="1200" dirty="0"/>
          </a:p>
          <a:p>
            <a:endParaRPr kumimoji="1"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A5F4E-C6F8-B746-885C-F364367114B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52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9118D1-A9F0-4A41-8545-A9AFDBDD3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E599A51-983D-6141-941B-9308FA8FF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F9E532-C518-704F-B897-0E6BEC66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1F558C-AE49-F543-9AD0-06C261A5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2A1960-88FF-7541-AC37-8AFA3C0D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96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E0F495-0F7F-7E4D-88F2-9B9F82CF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362E73A-5141-9242-9BF7-0C42F3F2D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F7DD8D-3223-F543-B417-46AFDBAF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10EAB5-8517-1241-8B16-8C3303DF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AA17B6-1962-3345-979F-5F976EB6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18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4D5760-BB7E-2942-A6DD-BD4DAEFEE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CFD5734-5574-AD4B-AD88-1AEAE9AFD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754CC5-C6C5-5446-B106-34426C94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06945F-9F1C-1E4D-B3E1-B13AF003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860096-E4D9-324E-9B40-8F6AEEA3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473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B36438-AD6B-F647-98D9-3658634A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65EB78-5D25-E846-91F7-057A23024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E9F0F5-A4A0-B049-90E4-920DDEEC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658989-99D4-2E43-A79F-4C6852D5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DB5FC5-4E2E-7E4C-906E-1AA0E712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1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1ACB3F-30A8-2149-B959-AA055817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B2E158-CDA2-9946-8ABF-95B40A2BC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9A9126-360E-6040-9BE2-5AED7245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46D611-4216-8348-BB32-BADE6E4D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EF9C39-90D6-C742-841F-DBE30A12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21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A443BD-601F-CE47-82FF-31BC8E55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69CB1C-A54A-BB4D-9AA0-DB328DF03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DFE4CC6-7191-FD4E-8F22-899210881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B3FC01A-DF11-6C46-A93F-E72E0145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5A10E2-E4A0-1142-807B-653DA8DA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5C55C2F-745F-C74E-978D-6843C9D7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40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B55F71-0C9E-0045-9526-46E33963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7CE85A-BCDF-EB49-ACD1-FAC94210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B746ED2-F9FC-7840-91B1-C53971E9F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F338996-A165-2F4E-A252-7728788B0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31A03D3-F15B-D54D-8E03-ED5086126C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0C4EFBC-8AE4-EF46-8423-F31DEEB07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B6121F-AB8E-0A4D-8F71-0A709DFC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6569134-6D2F-D240-8C12-13FD07D3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41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4221B1-0E6E-1847-B8CC-02D0A5E3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554DA33-D9F9-6241-A10B-8EBC54E0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41129C7-E6CC-5243-9625-DA50D5FC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EC062F-C721-8342-9FBD-701DC17D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05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89B5DD9-EB5A-7849-8FF4-B9C0044B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8EDDD09-2B28-6F43-A79F-BB463277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A900BD-8B0B-964B-BFE3-DEF115D1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01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2F5176-64E0-AE46-BE3F-54053C40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7F4D62-7218-A140-8342-032BADA33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7D35D25-F643-DF42-8757-AEE1B9B83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C7659F-8AE2-3A4C-A496-4ACF230E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E1C8FF-CDB4-AE40-91DE-4C19536D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C7D348-CB81-E44F-A8AB-1126CF5B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90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88B729-E6E5-5245-A766-034D28D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C12B470-41E5-6E42-B84E-DACBC4DE9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7EFBC8-5946-EA41-A24F-9DED3DE35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C3B80D-DA8A-754F-AF21-BA0ED043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2748B35-D8BA-5F4A-94BC-95703EA8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D7D8661-2FEE-7348-8869-E8DDA9D1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15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923869B-596B-594D-935E-3B0E588D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4E10403-F604-B94E-9335-11B966843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F762E2-8298-A942-8F3E-F64FA426C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25470-6ECF-EF4E-964F-63349C72F789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817C4D-69F8-5044-A4B7-3D8393EF0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0F9717-DE3C-5A4A-BA7B-27E9A73E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9D02C-4B9D-F04F-915E-AF3765EF95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15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iisUsRsaXM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WPmg1_zJHA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39NgmPjyS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takimatech.co.jp/product/hb-generator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5721410"/>
            <a:ext cx="9144000" cy="6111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株式会社 </a:t>
            </a:r>
            <a:r>
              <a:rPr kumimoji="1" lang="en-US" altLang="ja-JP" dirty="0">
                <a:solidFill>
                  <a:schemeClr val="bg1"/>
                </a:solidFill>
                <a:latin typeface="Stencil"/>
                <a:cs typeface="Stencil"/>
              </a:rPr>
              <a:t>BCPJAPAN</a:t>
            </a:r>
            <a:r>
              <a:rPr lang="ja-JP" altLang="ja-JP" sz="2800" dirty="0">
                <a:solidFill>
                  <a:schemeClr val="bg1"/>
                </a:solidFill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</a:rPr>
              <a:t>代表取締役山口泰信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1AA2A-C32D-BE4C-A231-C2A9AA27CD3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1778001" y="1575612"/>
            <a:ext cx="8754533" cy="272545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>
                <a:solidFill>
                  <a:schemeClr val="tx1"/>
                </a:solidFill>
              </a:rPr>
              <a:t>大雪の準備</a:t>
            </a:r>
            <a:endParaRPr lang="en-US" altLang="ja-JP" sz="4800" dirty="0">
              <a:solidFill>
                <a:schemeClr val="tx1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1502442" y="6379866"/>
            <a:ext cx="918713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502445" y="1049704"/>
            <a:ext cx="9381627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634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B76750-D731-0247-A16A-30F90E9F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1082675"/>
          </a:xfrm>
        </p:spPr>
        <p:txBody>
          <a:bodyPr/>
          <a:lstStyle/>
          <a:p>
            <a:pPr algn="ctr"/>
            <a:r>
              <a:rPr kumimoji="1" lang="ja-JP" altLang="en-US"/>
              <a:t>水中ポンプ（ポータブル）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E09768-BAD9-174C-B24B-9934744C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81" y="1040524"/>
            <a:ext cx="7655269" cy="5691352"/>
          </a:xfrm>
          <a:prstGeom prst="rect">
            <a:avLst/>
          </a:prstGeom>
        </p:spPr>
      </p:pic>
      <p:sp>
        <p:nvSpPr>
          <p:cNvPr id="5" name="左矢印 4">
            <a:extLst>
              <a:ext uri="{FF2B5EF4-FFF2-40B4-BE49-F238E27FC236}">
                <a16:creationId xmlns:a16="http://schemas.microsoft.com/office/drawing/2014/main" id="{C5349CD9-12B5-144C-B2EF-42314B6755B3}"/>
              </a:ext>
            </a:extLst>
          </p:cNvPr>
          <p:cNvSpPr/>
          <p:nvPr/>
        </p:nvSpPr>
        <p:spPr>
          <a:xfrm>
            <a:off x="9301655" y="3932183"/>
            <a:ext cx="1418897" cy="10089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EE0407-2CB0-1146-AA10-2C158536291F}"/>
              </a:ext>
            </a:extLst>
          </p:cNvPr>
          <p:cNvSpPr txBox="1"/>
          <p:nvPr/>
        </p:nvSpPr>
        <p:spPr>
          <a:xfrm>
            <a:off x="10959350" y="706821"/>
            <a:ext cx="738664" cy="517064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3600"/>
              <a:t>ツルミポンプはおすすめ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336052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38CC4E-7E26-5E41-A188-53CAD697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480CD3-9DC2-764C-80C4-E023AD77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9449119" cy="649626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AFF573-0BCC-8847-A522-5429222B9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38"/>
          <a:stretch/>
        </p:blipFill>
        <p:spPr>
          <a:xfrm>
            <a:off x="8540583" y="2578319"/>
            <a:ext cx="3615559" cy="2413000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5193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976525-5CC2-9645-8D59-23F3CC3A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0127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スプレー（エアゾール式）消火器</a:t>
            </a:r>
          </a:p>
        </p:txBody>
      </p:sp>
      <p:pic>
        <p:nvPicPr>
          <p:cNvPr id="4" name="スプレー式消火器11秒">
            <a:hlinkClick r:id="" action="ppaction://media"/>
            <a:extLst>
              <a:ext uri="{FF2B5EF4-FFF2-40B4-BE49-F238E27FC236}">
                <a16:creationId xmlns:a16="http://schemas.microsoft.com/office/drawing/2014/main" id="{43B638CA-C6D2-0B4A-B725-6D2EFEACFA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445" y="970859"/>
            <a:ext cx="10156894" cy="5713124"/>
          </a:xfrm>
        </p:spPr>
      </p:pic>
    </p:spTree>
    <p:extLst>
      <p:ext uri="{BB962C8B-B14F-4D97-AF65-F5344CB8AC3E}">
        <p14:creationId xmlns:p14="http://schemas.microsoft.com/office/powerpoint/2010/main" val="26553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41DEB6-D8F4-1E48-80DA-1F8F218A8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8" t="7628" r="32819"/>
          <a:stretch/>
        </p:blipFill>
        <p:spPr>
          <a:xfrm>
            <a:off x="321271" y="1331096"/>
            <a:ext cx="1966612" cy="55244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DF7D87-CC00-1E4C-8008-59B2F68A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276" y="-48013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3200" b="1"/>
              <a:t>丸山製作所 エアゾール式簡易消火具 火消しスプレー</a:t>
            </a:r>
            <a:endParaRPr kumimoji="1" lang="ja-JP" altLang="en-US" sz="32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BC86F5-A453-8749-B551-0DA4C8BA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49" y="2957805"/>
            <a:ext cx="10562723" cy="39513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50A32C-850F-5041-BCA8-7AF37D2CA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17" y="861541"/>
            <a:ext cx="3746411" cy="49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40595F-948E-834D-8251-34B2A6C3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/>
              <a:t>コールドファイヤー（アメリカ製）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9CDDD5-65E0-3849-820B-B3CF3FB8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07" y="1806938"/>
            <a:ext cx="4680596" cy="4935901"/>
          </a:xfrm>
          <a:prstGeom prst="rect">
            <a:avLst/>
          </a:prstGeom>
        </p:spPr>
      </p:pic>
      <p:sp>
        <p:nvSpPr>
          <p:cNvPr id="4" name="動作設定ボタン: 進む/次へ 3">
            <a:hlinkClick r:id="rId3" highlightClick="1"/>
            <a:extLst>
              <a:ext uri="{FF2B5EF4-FFF2-40B4-BE49-F238E27FC236}">
                <a16:creationId xmlns:a16="http://schemas.microsoft.com/office/drawing/2014/main" id="{507F1D8B-B0CB-9B47-8717-121F2C9EF610}"/>
              </a:ext>
            </a:extLst>
          </p:cNvPr>
          <p:cNvSpPr/>
          <p:nvPr/>
        </p:nvSpPr>
        <p:spPr>
          <a:xfrm>
            <a:off x="10259878" y="1806938"/>
            <a:ext cx="1093922" cy="1075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0C78FB-DC29-184B-AC2F-07E7429BC8E4}"/>
              </a:ext>
            </a:extLst>
          </p:cNvPr>
          <p:cNvSpPr txBox="1"/>
          <p:nvPr/>
        </p:nvSpPr>
        <p:spPr>
          <a:xfrm>
            <a:off x="9869191" y="2998935"/>
            <a:ext cx="18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/>
              <a:t>動画（米製）</a:t>
            </a:r>
          </a:p>
        </p:txBody>
      </p:sp>
    </p:spTree>
    <p:extLst>
      <p:ext uri="{BB962C8B-B14F-4D97-AF65-F5344CB8AC3E}">
        <p14:creationId xmlns:p14="http://schemas.microsoft.com/office/powerpoint/2010/main" val="241351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370B54F-19DD-0D42-AB84-874F1CB2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C6563-881B-764B-B7F2-0C073D71BEBE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4" name="テキスト ボックス 3">
            <a:hlinkClick r:id="rId2"/>
            <a:extLst>
              <a:ext uri="{FF2B5EF4-FFF2-40B4-BE49-F238E27FC236}">
                <a16:creationId xmlns:a16="http://schemas.microsoft.com/office/drawing/2014/main" id="{CEC0804F-CAD6-5841-9660-143EE291C686}"/>
              </a:ext>
            </a:extLst>
          </p:cNvPr>
          <p:cNvSpPr txBox="1"/>
          <p:nvPr/>
        </p:nvSpPr>
        <p:spPr>
          <a:xfrm>
            <a:off x="3200400" y="2889899"/>
            <a:ext cx="6044355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85" dirty="0">
                <a:hlinkClick r:id="rId2"/>
              </a:rPr>
              <a:t>Youtube</a:t>
            </a:r>
            <a:r>
              <a:rPr lang="ja-JP" altLang="en-US" sz="2585">
                <a:hlinkClick r:id="rId2"/>
              </a:rPr>
              <a:t>動画</a:t>
            </a:r>
            <a:endParaRPr lang="en-US" altLang="ja-JP" sz="2585" dirty="0">
              <a:hlinkClick r:id="rId2"/>
            </a:endParaRPr>
          </a:p>
          <a:p>
            <a:pPr algn="ctr"/>
            <a:r>
              <a:rPr lang="ja-JP" altLang="en-US" sz="2585">
                <a:hlinkClick r:id="rId2"/>
              </a:rPr>
              <a:t>粉末消火器　</a:t>
            </a:r>
            <a:r>
              <a:rPr lang="en-US" altLang="ja-JP" sz="2585" dirty="0">
                <a:hlinkClick r:id="rId2"/>
              </a:rPr>
              <a:t>VS</a:t>
            </a:r>
            <a:r>
              <a:rPr lang="ja-JP" altLang="en-US" sz="2585">
                <a:hlinkClick r:id="rId2"/>
              </a:rPr>
              <a:t>　強化液消火器</a:t>
            </a:r>
            <a:endParaRPr lang="ja-JP" altLang="en-US" sz="2585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42B133-A0D6-AE46-AABB-C4A30B75F20E}"/>
              </a:ext>
            </a:extLst>
          </p:cNvPr>
          <p:cNvSpPr txBox="1"/>
          <p:nvPr/>
        </p:nvSpPr>
        <p:spPr>
          <a:xfrm>
            <a:off x="1604513" y="1259457"/>
            <a:ext cx="880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/>
              <a:t>粉末消火器よりも圧倒的な威力の強化液消火器</a:t>
            </a:r>
          </a:p>
        </p:txBody>
      </p:sp>
    </p:spTree>
    <p:extLst>
      <p:ext uri="{BB962C8B-B14F-4D97-AF65-F5344CB8AC3E}">
        <p14:creationId xmlns:p14="http://schemas.microsoft.com/office/powerpoint/2010/main" val="335250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BCEBC40-5A82-534B-AF3C-986E449B5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66" y="225314"/>
            <a:ext cx="9346749" cy="663268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43FB50-636A-B545-9B26-C8CE96E711B0}"/>
              </a:ext>
            </a:extLst>
          </p:cNvPr>
          <p:cNvSpPr txBox="1"/>
          <p:nvPr/>
        </p:nvSpPr>
        <p:spPr>
          <a:xfrm>
            <a:off x="11225048" y="8828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hlinkClick r:id="rId3"/>
              </a:rPr>
              <a:t>▼</a:t>
            </a:r>
            <a:endParaRPr kumimoji="1" lang="ja-JP" altLang="en-US" sz="4000"/>
          </a:p>
        </p:txBody>
      </p:sp>
    </p:spTree>
    <p:extLst>
      <p:ext uri="{BB962C8B-B14F-4D97-AF65-F5344CB8AC3E}">
        <p14:creationId xmlns:p14="http://schemas.microsoft.com/office/powerpoint/2010/main" val="290992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5B1CC1-D9F6-2842-AB90-BBDFC38E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52400"/>
            <a:ext cx="10515600" cy="578168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家庭用　酢　消火器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8310C-7524-D04F-92AC-CDB57EF13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706547"/>
            <a:ext cx="8235950" cy="61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F926E5-C272-8F48-9843-16109FB1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/>
              <a:t>災害対策 炊き出し 臨時釜 ご飯 ステンレス製 大量の炊き出し可能！</a:t>
            </a:r>
            <a:r>
              <a:rPr lang="ja-JP" altLang="en" b="1"/>
              <a:t>ＬＰ</a:t>
            </a:r>
            <a:r>
              <a:rPr lang="ja-JP" altLang="en-US" b="1"/>
              <a:t>ガス・薪兼用）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1E043F-7F3D-F741-ADE2-B33CC9277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2139950"/>
            <a:ext cx="4133850" cy="42776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BCC28FE-3E50-8741-9D77-3654AE21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0" y="3543300"/>
            <a:ext cx="2108200" cy="21082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E2C02A-4419-154D-8551-5B7330C95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88" y="3238500"/>
            <a:ext cx="2717800" cy="27178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BFFA69-DC40-484C-B590-947E9740D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023" y="1627188"/>
            <a:ext cx="2365977" cy="161131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029128-E6BF-4244-B9B1-572EB5C02B7D}"/>
              </a:ext>
            </a:extLst>
          </p:cNvPr>
          <p:cNvSpPr/>
          <p:nvPr/>
        </p:nvSpPr>
        <p:spPr>
          <a:xfrm>
            <a:off x="4746221" y="1955284"/>
            <a:ext cx="3358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0" i="0" u="none" strike="noStrike"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釜入水量：</a:t>
            </a:r>
            <a:r>
              <a:rPr lang="en-US" altLang="ja-JP" sz="2400" b="0" i="0" u="none" strike="noStrike" dirty="0"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51</a:t>
            </a:r>
            <a:r>
              <a:rPr lang="ja-JP" altLang="en-US" sz="2400" b="0" i="0" u="none" strike="noStrike"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リットル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417965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342F0B-A4FA-C447-8971-0D265E53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煮炊きものができる釜（薪式）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8D6BB2-23D0-EA49-A0E2-8D99CF08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2197100"/>
            <a:ext cx="4965700" cy="4445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969BC9-532A-7347-8A2F-675C6F5F2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1917699"/>
            <a:ext cx="7143750" cy="445413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C3DCC9-46F8-2E4C-BB2F-060682D4A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150" y="365125"/>
            <a:ext cx="2108200" cy="21082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F90C2D8-F6B4-3C4E-AE66-7228FE565CDB}"/>
              </a:ext>
            </a:extLst>
          </p:cNvPr>
          <p:cNvSpPr/>
          <p:nvPr/>
        </p:nvSpPr>
        <p:spPr>
          <a:xfrm>
            <a:off x="5345228" y="1954214"/>
            <a:ext cx="1874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0" i="0" u="none" strike="noStrike">
                <a:effectLst/>
                <a:latin typeface="-webkit-standard"/>
              </a:rPr>
              <a:t>水入量</a:t>
            </a:r>
            <a:r>
              <a:rPr lang="en-US" altLang="ja-JP" sz="2800" b="0" i="0" u="none" strike="noStrike" dirty="0">
                <a:effectLst/>
                <a:latin typeface="-webkit-standard"/>
              </a:rPr>
              <a:t>:22</a:t>
            </a:r>
            <a:r>
              <a:rPr lang="en" altLang="ja-JP" sz="2800" b="0" i="0" u="none" strike="noStrike" dirty="0">
                <a:effectLst/>
                <a:latin typeface="-webkit-standard"/>
              </a:rPr>
              <a:t>L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79248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F8257AD-8068-DD40-871F-5E770A36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7ADE-9824-2A42-9A6D-AF8C08751E73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0AD036-2F1D-3C4C-A100-6609C4A90437}"/>
              </a:ext>
            </a:extLst>
          </p:cNvPr>
          <p:cNvSpPr txBox="1"/>
          <p:nvPr/>
        </p:nvSpPr>
        <p:spPr>
          <a:xfrm>
            <a:off x="1826452" y="406121"/>
            <a:ext cx="851769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/>
              <a:t>レジリエンス認証</a:t>
            </a:r>
            <a:endParaRPr lang="en-US" altLang="ja-JP" sz="3200" dirty="0"/>
          </a:p>
          <a:p>
            <a:pPr algn="ctr"/>
            <a:r>
              <a:rPr lang="ja-JP" altLang="en-US" sz="3200"/>
              <a:t>の制度が日本にあります。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F85F9B-2ED1-9049-88FD-DAB4BF4A3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69288"/>
            <a:ext cx="9144000" cy="3719424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CD002E0-3C19-A14A-A871-BC2779A84326}"/>
              </a:ext>
            </a:extLst>
          </p:cNvPr>
          <p:cNvGrpSpPr/>
          <p:nvPr/>
        </p:nvGrpSpPr>
        <p:grpSpPr>
          <a:xfrm>
            <a:off x="1598645" y="3429001"/>
            <a:ext cx="9013373" cy="2843785"/>
            <a:chOff x="74644" y="3429000"/>
            <a:chExt cx="9013373" cy="284378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9DDDD65-2BDA-E14F-B307-8E22B0926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97" y="5200272"/>
              <a:ext cx="8963406" cy="1072513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A161288F-1ABC-FE44-964F-8DAE9CE73E36}"/>
                </a:ext>
              </a:extLst>
            </p:cNvPr>
            <p:cNvCxnSpPr/>
            <p:nvPr/>
          </p:nvCxnSpPr>
          <p:spPr>
            <a:xfrm flipH="1">
              <a:off x="74644" y="3433665"/>
              <a:ext cx="4516016" cy="17501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95B07BFB-60EE-5D44-A9FE-7C8EF9149247}"/>
                </a:ext>
              </a:extLst>
            </p:cNvPr>
            <p:cNvCxnSpPr>
              <a:cxnSpLocks/>
            </p:cNvCxnSpPr>
            <p:nvPr/>
          </p:nvCxnSpPr>
          <p:spPr>
            <a:xfrm>
              <a:off x="8667393" y="3429000"/>
              <a:ext cx="420624" cy="17383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FE7E5E4-ABBC-AC47-A15F-00F5263F7A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687" y="3429000"/>
              <a:ext cx="407372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014EEC1-3400-E142-A53B-EF0858EF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by</a:t>
            </a:r>
            <a:r>
              <a:rPr kumimoji="1" lang="ja-JP" altLang="en"/>
              <a:t>　</a:t>
            </a:r>
            <a:r>
              <a:rPr kumimoji="1" lang="ja-JP" altLang="en-US"/>
              <a:t>株式会社</a:t>
            </a:r>
            <a:r>
              <a:rPr kumimoji="1" lang="en" altLang="ja-JP"/>
              <a:t>BCPJAPAN</a:t>
            </a:r>
            <a:endParaRPr kumimoji="1" lang="ja-JP" altLang="en-US"/>
          </a:p>
        </p:txBody>
      </p:sp>
      <p:sp>
        <p:nvSpPr>
          <p:cNvPr id="11" name="円形吹き出し 10">
            <a:extLst>
              <a:ext uri="{FF2B5EF4-FFF2-40B4-BE49-F238E27FC236}">
                <a16:creationId xmlns:a16="http://schemas.microsoft.com/office/drawing/2014/main" id="{45F5FB3D-2EA3-DA4C-8D8B-71F893DFADD5}"/>
              </a:ext>
            </a:extLst>
          </p:cNvPr>
          <p:cNvSpPr/>
          <p:nvPr/>
        </p:nvSpPr>
        <p:spPr>
          <a:xfrm>
            <a:off x="8568268" y="1"/>
            <a:ext cx="2099733" cy="11853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/>
              <a:t>難易度が高い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261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D09C065-6430-7345-A4B6-EE7804E7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3" y="-32709"/>
            <a:ext cx="10552670" cy="69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75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63DFC4-335D-F842-9289-CC85A531B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9" y="482600"/>
            <a:ext cx="4991100" cy="6375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EB27FE0-DD9D-4741-88F2-03F13849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254" y="482600"/>
            <a:ext cx="50038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7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D39354-7BDA-FC42-89D8-AB6E3100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ブランケット</a:t>
            </a:r>
            <a:br>
              <a:rPr kumimoji="1" lang="en-US" altLang="ja-JP" dirty="0"/>
            </a:br>
            <a:r>
              <a:rPr kumimoji="1" lang="ja-JP" altLang="en-US"/>
              <a:t>サバイバルシート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CE84107-5431-4D42-A457-387BDC4ED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1908411" cy="488263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635C399-7182-3349-B946-9182A0561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0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73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7E828E-3784-7A4B-B8AC-709CFA21A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車用トイレ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936A79-BD7B-E448-9608-147592D88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92" y="1393911"/>
            <a:ext cx="89916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01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タイトル 1">
            <a:extLst>
              <a:ext uri="{FF2B5EF4-FFF2-40B4-BE49-F238E27FC236}">
                <a16:creationId xmlns:a16="http://schemas.microsoft.com/office/drawing/2014/main" id="{D49D958B-4273-E943-BF88-4FF8724E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3349"/>
            <a:ext cx="8229600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ja-JP" altLang="en-US"/>
              <a:t>牽引ロープ　</a:t>
            </a:r>
            <a:r>
              <a:rPr lang="en-US" altLang="ja-JP" dirty="0"/>
              <a:t>2,000</a:t>
            </a:r>
            <a:r>
              <a:rPr lang="ja-JP" altLang="en-US" sz="3600"/>
              <a:t>円</a:t>
            </a:r>
            <a:r>
              <a:rPr lang="en-US" altLang="ja-JP" dirty="0"/>
              <a:t>〜15,000</a:t>
            </a:r>
            <a:r>
              <a:rPr lang="ja-JP" altLang="en-US" sz="3600"/>
              <a:t>円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69CD39-A034-F141-9995-CB4C950E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9CE6020-BA2C-4C47-8934-6F49E35EDEE4}" type="slidenum">
              <a:rPr lang="en-US" altLang="ja-JP" sz="1200">
                <a:solidFill>
                  <a:srgbClr val="898989"/>
                </a:solidFill>
              </a:rPr>
              <a:pPr algn="ctr"/>
              <a:t>24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pic>
        <p:nvPicPr>
          <p:cNvPr id="75779" name="図 4">
            <a:extLst>
              <a:ext uri="{FF2B5EF4-FFF2-40B4-BE49-F238E27FC236}">
                <a16:creationId xmlns:a16="http://schemas.microsoft.com/office/drawing/2014/main" id="{30FF28CE-33AB-F245-B718-0D14D01DC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337" y="1458912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267FE7-BE89-DC42-A2E6-431079177A51}"/>
              </a:ext>
            </a:extLst>
          </p:cNvPr>
          <p:cNvSpPr txBox="1"/>
          <p:nvPr/>
        </p:nvSpPr>
        <p:spPr>
          <a:xfrm>
            <a:off x="9647982" y="1417638"/>
            <a:ext cx="738664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3600"/>
              <a:t>豪雪の時も大活躍</a:t>
            </a:r>
          </a:p>
        </p:txBody>
      </p:sp>
    </p:spTree>
    <p:extLst>
      <p:ext uri="{BB962C8B-B14F-4D97-AF65-F5344CB8AC3E}">
        <p14:creationId xmlns:p14="http://schemas.microsoft.com/office/powerpoint/2010/main" val="925141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E6956-B94A-AE43-9C61-5052FC0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9E86E8-1811-C446-BEEB-1AA59B7B5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044" y="659027"/>
            <a:ext cx="5574956" cy="55749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65F8F4A-B677-104F-8040-078E195E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43" y="516924"/>
            <a:ext cx="5859162" cy="58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00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18E2FD-58E6-1843-BAC0-7B241211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kumimoji="1" lang="ja-JP" altLang="en-US"/>
              <a:t>雪かき　車載用　スコップ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16163A-1E8B-2F44-9B1E-CFB6A343F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861" y="0"/>
            <a:ext cx="4846643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E436D52-60B2-6B4F-AECC-5F26BE2FA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76" y="1690688"/>
            <a:ext cx="6345709" cy="507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1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8315BC-8606-1B42-92E2-8C9844A2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" y="136139"/>
            <a:ext cx="10515600" cy="1325563"/>
          </a:xfrm>
        </p:spPr>
        <p:txBody>
          <a:bodyPr/>
          <a:lstStyle/>
          <a:p>
            <a:r>
              <a:rPr kumimoji="1" lang="ja-JP" altLang="en-US"/>
              <a:t>車ガラス</a:t>
            </a:r>
            <a:br>
              <a:rPr kumimoji="1" lang="en-US" altLang="ja-JP" dirty="0"/>
            </a:br>
            <a:r>
              <a:rPr kumimoji="1" lang="ja-JP" altLang="en-US"/>
              <a:t>カバー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53169D-BDAE-B64E-9B45-796385563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08" y="625521"/>
            <a:ext cx="9931056" cy="60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9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BF1906-F439-6E41-9590-BE7E308B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65" y="0"/>
            <a:ext cx="961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40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9D0A082-EC7C-8842-84C7-CBAB07E6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54" y="1969187"/>
            <a:ext cx="10718800" cy="4699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5ADC85-4E08-4743-992D-36B1586CA706}"/>
              </a:ext>
            </a:extLst>
          </p:cNvPr>
          <p:cNvSpPr txBox="1"/>
          <p:nvPr/>
        </p:nvSpPr>
        <p:spPr>
          <a:xfrm>
            <a:off x="2817341" y="543697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/>
              <a:t>寒冷地用ウォッシャブル液</a:t>
            </a:r>
          </a:p>
        </p:txBody>
      </p:sp>
    </p:spTree>
    <p:extLst>
      <p:ext uri="{BB962C8B-B14F-4D97-AF65-F5344CB8AC3E}">
        <p14:creationId xmlns:p14="http://schemas.microsoft.com/office/powerpoint/2010/main" val="24323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8C6B8F-E7F8-744D-84C4-6E07798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7ADE-9824-2A42-9A6D-AF8C08751E73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BED147-4B43-E846-B5C9-E2461A62C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10" y="419619"/>
            <a:ext cx="11326376" cy="461891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820485-69D4-314A-B48C-B7CBA501FE3C}"/>
              </a:ext>
            </a:extLst>
          </p:cNvPr>
          <p:cNvSpPr/>
          <p:nvPr/>
        </p:nvSpPr>
        <p:spPr>
          <a:xfrm>
            <a:off x="3178869" y="5512774"/>
            <a:ext cx="60035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dirty="0">
                <a:solidFill>
                  <a:srgbClr val="FF0000"/>
                </a:solidFill>
              </a:rPr>
              <a:t>UPS</a:t>
            </a:r>
            <a:r>
              <a:rPr lang="ja-JP" altLang="en-US" sz="4400">
                <a:solidFill>
                  <a:srgbClr val="FF0000"/>
                </a:solidFill>
              </a:rPr>
              <a:t> ＝無停電電源装置</a:t>
            </a:r>
            <a:endParaRPr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3123638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49D004-E6DD-1A45-A24F-CE6547E4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38" y="512485"/>
            <a:ext cx="8117685" cy="5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6EF627E-7A84-B84A-8FB8-08544CB6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07" y="0"/>
            <a:ext cx="10335986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6F8C8C-FF36-784F-8DC0-104732AD3E2F}"/>
              </a:ext>
            </a:extLst>
          </p:cNvPr>
          <p:cNvSpPr txBox="1"/>
          <p:nvPr/>
        </p:nvSpPr>
        <p:spPr>
          <a:xfrm>
            <a:off x="7712015" y="53483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/>
              <a:t>アームが伸びるタイプ</a:t>
            </a:r>
          </a:p>
        </p:txBody>
      </p:sp>
    </p:spTree>
    <p:extLst>
      <p:ext uri="{BB962C8B-B14F-4D97-AF65-F5344CB8AC3E}">
        <p14:creationId xmlns:p14="http://schemas.microsoft.com/office/powerpoint/2010/main" val="917865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B33189-68E1-7A44-99D6-389E2AA0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8774"/>
          </a:xfrm>
        </p:spPr>
        <p:txBody>
          <a:bodyPr>
            <a:normAutofit/>
          </a:bodyPr>
          <a:lstStyle/>
          <a:p>
            <a:r>
              <a:rPr kumimoji="1" lang="ja-JP" altLang="en-US"/>
              <a:t>悪路からの脱出装置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164944C-BC55-E542-AAC8-496BD1DF7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788774"/>
            <a:ext cx="6019800" cy="6019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DB0F0A-F36B-5E47-A3D1-5750C249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774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3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B33189-68E1-7A44-99D6-389E2AA0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8774"/>
          </a:xfrm>
        </p:spPr>
        <p:txBody>
          <a:bodyPr>
            <a:normAutofit/>
          </a:bodyPr>
          <a:lstStyle/>
          <a:p>
            <a:r>
              <a:rPr kumimoji="1" lang="ja-JP" altLang="en-US"/>
              <a:t>悪路からの脱出装置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F75783-7AC4-C34F-AE7A-3695A4EB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103"/>
            <a:ext cx="12165426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A5DE72-5E28-5643-B113-CCBFB9C8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F0DB5C-E2D5-6948-9181-01764EA7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00" y="0"/>
            <a:ext cx="859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3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3158DB-F525-3445-94CF-010CF63C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窓割りハンマー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7400E4-5ED0-F048-999E-2CD9EEA8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1272540"/>
            <a:ext cx="71755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8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番号プレースホルダー 4">
            <a:extLst>
              <a:ext uri="{FF2B5EF4-FFF2-40B4-BE49-F238E27FC236}">
                <a16:creationId xmlns:a16="http://schemas.microsoft.com/office/drawing/2014/main" id="{A6B8F98D-B910-1940-A354-0E9BFC78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84233" y="6081305"/>
            <a:ext cx="2623537" cy="330819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3118" indent="-258891"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5566" indent="-207113"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49792" indent="-207113"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4018" indent="-207113"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278245" indent="-207113" defTabSz="414226" fontAlgn="base">
              <a:spcBef>
                <a:spcPct val="0"/>
              </a:spcBef>
              <a:spcAft>
                <a:spcPct val="0"/>
              </a:spcAft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692471" indent="-207113" defTabSz="414226" fontAlgn="base">
              <a:spcBef>
                <a:spcPct val="0"/>
              </a:spcBef>
              <a:spcAft>
                <a:spcPct val="0"/>
              </a:spcAft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06698" indent="-207113" defTabSz="414226" fontAlgn="base">
              <a:spcBef>
                <a:spcPct val="0"/>
              </a:spcBef>
              <a:spcAft>
                <a:spcPct val="0"/>
              </a:spcAft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20924" indent="-207113" defTabSz="414226" fontAlgn="base">
              <a:spcBef>
                <a:spcPct val="0"/>
              </a:spcBef>
              <a:spcAft>
                <a:spcPct val="0"/>
              </a:spcAft>
              <a:defRPr kumimoji="1" sz="217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DC46CA36-5108-6047-94A8-884F776D014C}" type="slidenum">
              <a:rPr kumimoji="0" lang="en-US" altLang="ja-JP" sz="1087">
                <a:latin typeface="Arial" panose="020B0604020202020204" pitchFamily="34" charset="0"/>
              </a:rPr>
              <a:pPr algn="ctr"/>
              <a:t>36</a:t>
            </a:fld>
            <a:endParaRPr kumimoji="0" lang="en-US" altLang="ja-JP" sz="1087">
              <a:latin typeface="Arial" panose="020B0604020202020204" pitchFamily="34" charset="0"/>
            </a:endParaRPr>
          </a:p>
        </p:txBody>
      </p:sp>
      <p:sp>
        <p:nvSpPr>
          <p:cNvPr id="389125" name="Rectangle 5">
            <a:extLst>
              <a:ext uri="{FF2B5EF4-FFF2-40B4-BE49-F238E27FC236}">
                <a16:creationId xmlns:a16="http://schemas.microsoft.com/office/drawing/2014/main" id="{6523C478-5684-2644-843C-D8F4EE290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368" y="1463505"/>
            <a:ext cx="9288425" cy="1173688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r>
              <a:rPr lang="ja-JP" altLang="en-US" sz="3624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ＭＳ Ｐゴシック" charset="-128"/>
              </a:rPr>
              <a:t>車両の常備品</a:t>
            </a:r>
            <a:br>
              <a:rPr lang="ja-JP" altLang="en-US" sz="3624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ＭＳ Ｐゴシック" charset="-128"/>
              </a:rPr>
            </a:br>
            <a:r>
              <a:rPr lang="ja-JP" altLang="en-US" sz="3624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ＭＳ Ｐゴシック" charset="-128"/>
              </a:rPr>
              <a:t>水</a:t>
            </a:r>
            <a:r>
              <a:rPr lang="en-US" altLang="ja-JP" sz="3624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ＭＳ Ｐゴシック" charset="-128"/>
              </a:rPr>
              <a:t>500cc</a:t>
            </a:r>
            <a:r>
              <a:rPr lang="ja-JP" altLang="en-US" sz="3624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ＭＳ Ｐゴシック" charset="-128"/>
              </a:rPr>
              <a:t>２　クッキー２袋　</a:t>
            </a:r>
            <a:r>
              <a:rPr lang="ja-JP" altLang="en-US" sz="3624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ＭＳ Ｐゴシック" charset="-128"/>
              </a:rPr>
              <a:t>ティッシュ２　ビニール袋</a:t>
            </a:r>
            <a:endParaRPr lang="ja-JP" altLang="en-US" sz="3624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ea typeface="ＭＳ Ｐゴシック" charset="-128"/>
            </a:endParaRPr>
          </a:p>
        </p:txBody>
      </p:sp>
      <p:pic>
        <p:nvPicPr>
          <p:cNvPr id="79876" name="Picture 7" descr="fuelmeter01">
            <a:extLst>
              <a:ext uri="{FF2B5EF4-FFF2-40B4-BE49-F238E27FC236}">
                <a16:creationId xmlns:a16="http://schemas.microsoft.com/office/drawing/2014/main" id="{E6AC335F-4000-5244-BB62-8C9C6620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336" y="3298112"/>
            <a:ext cx="2640798" cy="25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AutoShape 10">
            <a:extLst>
              <a:ext uri="{FF2B5EF4-FFF2-40B4-BE49-F238E27FC236}">
                <a16:creationId xmlns:a16="http://schemas.microsoft.com/office/drawing/2014/main" id="{C9AFB432-839F-454D-9182-A6E93697A560}"/>
              </a:ext>
            </a:extLst>
          </p:cNvPr>
          <p:cNvSpPr>
            <a:spLocks/>
          </p:cNvSpPr>
          <p:nvPr/>
        </p:nvSpPr>
        <p:spPr bwMode="auto">
          <a:xfrm>
            <a:off x="4784233" y="493343"/>
            <a:ext cx="3073739" cy="513488"/>
          </a:xfrm>
          <a:prstGeom prst="borderCallout2">
            <a:avLst>
              <a:gd name="adj1" fmla="val 20167"/>
              <a:gd name="adj2" fmla="val 102713"/>
              <a:gd name="adj3" fmla="val 20167"/>
              <a:gd name="adj4" fmla="val 112718"/>
              <a:gd name="adj5" fmla="val 341412"/>
              <a:gd name="adj6" fmla="val 125972"/>
            </a:avLst>
          </a:prstGeom>
          <a:solidFill>
            <a:schemeClr val="bg1">
              <a:lumMod val="85000"/>
            </a:schemeClr>
          </a:solidFill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165403" indent="-165403">
              <a:defRPr/>
            </a:pPr>
            <a:r>
              <a:rPr lang="ja-JP" altLang="en-US" sz="2537" dirty="0"/>
              <a:t>トイレで困るから</a:t>
            </a:r>
          </a:p>
        </p:txBody>
      </p:sp>
      <p:pic>
        <p:nvPicPr>
          <p:cNvPr id="3" name="図 2" descr="スクリーンショット 2015-07-02 12.55.34.png">
            <a:extLst>
              <a:ext uri="{FF2B5EF4-FFF2-40B4-BE49-F238E27FC236}">
                <a16:creationId xmlns:a16="http://schemas.microsoft.com/office/drawing/2014/main" id="{AFC53031-67F9-2D4D-AD7B-A540BE425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3379" y="3493727"/>
            <a:ext cx="1907243" cy="234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4" name="Rectangle 4">
            <a:extLst>
              <a:ext uri="{FF2B5EF4-FFF2-40B4-BE49-F238E27FC236}">
                <a16:creationId xmlns:a16="http://schemas.microsoft.com/office/drawing/2014/main" id="{2529E6EC-8147-8B45-84A6-7EA7962BB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565" y="4267555"/>
            <a:ext cx="2919837" cy="650131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4F81BD"/>
            </a:solidFill>
          </a:ln>
          <a:effectLst/>
          <a:extLst/>
        </p:spPr>
        <p:txBody>
          <a:bodyPr anchor="b"/>
          <a:lstStyle/>
          <a:p>
            <a:pPr algn="ctr">
              <a:defRPr/>
            </a:pPr>
            <a:r>
              <a:rPr lang="en-US" altLang="ja-JP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←</a:t>
            </a:r>
            <a:r>
              <a:rPr lang="ja-JP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ここで補給</a:t>
            </a:r>
            <a:r>
              <a:rPr lang="en-US" altLang="ja-JP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→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2E687E-BB6D-1D4F-898F-1E20E0406332}"/>
              </a:ext>
            </a:extLst>
          </p:cNvPr>
          <p:cNvSpPr txBox="1"/>
          <p:nvPr/>
        </p:nvSpPr>
        <p:spPr>
          <a:xfrm>
            <a:off x="5477191" y="3802468"/>
            <a:ext cx="2380780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707"/>
              <a:t>テプラで貼っておこう</a:t>
            </a:r>
          </a:p>
        </p:txBody>
      </p:sp>
    </p:spTree>
    <p:extLst>
      <p:ext uri="{BB962C8B-B14F-4D97-AF65-F5344CB8AC3E}">
        <p14:creationId xmlns:p14="http://schemas.microsoft.com/office/powerpoint/2010/main" val="1744115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5DAE5-FC6A-7249-B242-6A44FD1B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459" y="564424"/>
            <a:ext cx="5477442" cy="6005195"/>
          </a:xfrm>
        </p:spPr>
        <p:txBody>
          <a:bodyPr anchor="t">
            <a:normAutofit/>
          </a:bodyPr>
          <a:lstStyle/>
          <a:p>
            <a:pPr algn="ctr"/>
            <a:r>
              <a:rPr kumimoji="1" lang="ja-JP" altLang="en-US" sz="3600">
                <a:solidFill>
                  <a:schemeClr val="accent1">
                    <a:lumMod val="75000"/>
                  </a:schemeClr>
                </a:solidFill>
              </a:rPr>
              <a:t>ありがとうございました</a:t>
            </a:r>
            <a:endParaRPr kumimoji="1" lang="ja-JP" altLang="en-US" sz="48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B407A42-51CF-634E-B397-DB1F88B5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7" y="0"/>
            <a:ext cx="5412876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5B113FA9-9728-E84A-BE1C-97EF86B9FAC8}"/>
              </a:ext>
            </a:extLst>
          </p:cNvPr>
          <p:cNvSpPr txBox="1">
            <a:spLocks/>
          </p:cNvSpPr>
          <p:nvPr/>
        </p:nvSpPr>
        <p:spPr>
          <a:xfrm>
            <a:off x="6111459" y="852805"/>
            <a:ext cx="5477442" cy="6005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2800" b="1">
                <a:solidFill>
                  <a:srgbClr val="FF0000"/>
                </a:solidFill>
              </a:rPr>
              <a:t>スタッフ</a:t>
            </a:r>
            <a:r>
              <a:rPr lang="en-US" altLang="ja-JP" sz="2800" b="1" dirty="0">
                <a:solidFill>
                  <a:srgbClr val="FF0000"/>
                </a:solidFill>
              </a:rPr>
              <a:t>30</a:t>
            </a:r>
            <a:r>
              <a:rPr lang="ja-JP" altLang="en-US" sz="2800" b="1">
                <a:solidFill>
                  <a:srgbClr val="FF0000"/>
                </a:solidFill>
              </a:rPr>
              <a:t>名以下の介護事業の</a:t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br>
              <a:rPr lang="en-US" altLang="ja-JP" sz="2800" b="1" dirty="0">
                <a:solidFill>
                  <a:srgbClr val="FF0000"/>
                </a:solidFill>
              </a:rPr>
            </a:br>
            <a:r>
              <a:rPr lang="ja-JP" altLang="en-US" sz="4000" b="1">
                <a:solidFill>
                  <a:srgbClr val="FF0000"/>
                </a:solidFill>
              </a:rPr>
              <a:t>「防災</a:t>
            </a:r>
            <a:r>
              <a:rPr lang="en-US" altLang="ja-JP" sz="4000" b="1" dirty="0">
                <a:solidFill>
                  <a:srgbClr val="FF0000"/>
                </a:solidFill>
              </a:rPr>
              <a:t>BCP</a:t>
            </a:r>
            <a:r>
              <a:rPr lang="ja-JP" altLang="en-US" sz="4000" b="1">
                <a:solidFill>
                  <a:srgbClr val="FF0000"/>
                </a:solidFill>
              </a:rPr>
              <a:t>」</a:t>
            </a:r>
            <a:br>
              <a:rPr lang="en-US" altLang="ja-JP" sz="4000" b="1" dirty="0">
                <a:solidFill>
                  <a:srgbClr val="FF0000"/>
                </a:solidFill>
              </a:rPr>
            </a:br>
            <a:br>
              <a:rPr lang="en-US" altLang="ja-JP" sz="4000" dirty="0"/>
            </a:br>
            <a:r>
              <a:rPr lang="en-US" altLang="ja-JP" sz="3200" u="sng" dirty="0">
                <a:solidFill>
                  <a:schemeClr val="accent6">
                    <a:lumMod val="50000"/>
                  </a:schemeClr>
                </a:solidFill>
              </a:rPr>
              <a:t>12</a:t>
            </a:r>
            <a:r>
              <a:rPr lang="ja-JP" altLang="en-US" sz="3200" u="sng">
                <a:solidFill>
                  <a:schemeClr val="accent6">
                    <a:lumMod val="50000"/>
                  </a:schemeClr>
                </a:solidFill>
              </a:rPr>
              <a:t>月</a:t>
            </a:r>
            <a:r>
              <a:rPr lang="en-US" altLang="ja-JP" sz="3200" u="sng" dirty="0">
                <a:solidFill>
                  <a:schemeClr val="accent6">
                    <a:lumMod val="50000"/>
                  </a:schemeClr>
                </a:solidFill>
              </a:rPr>
              <a:t>31</a:t>
            </a:r>
            <a:r>
              <a:rPr lang="ja-JP" altLang="en-US" sz="3200" u="sng">
                <a:solidFill>
                  <a:schemeClr val="accent6">
                    <a:lumMod val="50000"/>
                  </a:schemeClr>
                </a:solidFill>
              </a:rPr>
              <a:t>日</a:t>
            </a:r>
            <a:r>
              <a:rPr lang="ja-JP" altLang="en-US" sz="2000" u="sng"/>
              <a:t>より</a:t>
            </a:r>
            <a:endParaRPr lang="en-US" altLang="ja-JP" sz="2000" u="sng" dirty="0"/>
          </a:p>
          <a:p>
            <a:pPr algn="ctr"/>
            <a:r>
              <a:rPr lang="en-US" altLang="ja-JP" sz="4000" u="sng" dirty="0"/>
              <a:t>amazon</a:t>
            </a:r>
            <a:r>
              <a:rPr lang="ja-JP" altLang="en-US" sz="2800" u="sng"/>
              <a:t>で購入可能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2800"/>
              <a:t>株式会社</a:t>
            </a:r>
            <a:r>
              <a:rPr lang="en-US" altLang="ja-JP" sz="2800" dirty="0"/>
              <a:t>BCPJAPAN</a:t>
            </a:r>
            <a:br>
              <a:rPr lang="en-US" altLang="ja-JP" sz="2800" dirty="0"/>
            </a:br>
            <a:r>
              <a:rPr lang="en-US" altLang="ja-JP" sz="2800" dirty="0"/>
              <a:t> </a:t>
            </a:r>
            <a:r>
              <a:rPr lang="ja-JP" altLang="en-US" sz="2800"/>
              <a:t>代表取締役山口泰信</a:t>
            </a:r>
            <a:endParaRPr lang="ja-JP" altLang="en-US" sz="4000"/>
          </a:p>
        </p:txBody>
      </p:sp>
    </p:spTree>
    <p:extLst>
      <p:ext uri="{BB962C8B-B14F-4D97-AF65-F5344CB8AC3E}">
        <p14:creationId xmlns:p14="http://schemas.microsoft.com/office/powerpoint/2010/main" val="12428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57B7926-7D40-684F-B4FE-685F12FB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17" y="0"/>
            <a:ext cx="12351976" cy="68579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2FE3FC-3705-E642-AFC2-37B9882E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5" y="1138778"/>
            <a:ext cx="10515600" cy="59577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/>
              <a:t>例：</a:t>
            </a:r>
            <a:r>
              <a:rPr kumimoji="1" lang="en-US" altLang="ja-JP" dirty="0"/>
              <a:t>KDDI</a:t>
            </a:r>
            <a:r>
              <a:rPr kumimoji="1" lang="ja-JP" altLang="en-US"/>
              <a:t>の</a:t>
            </a:r>
            <a:r>
              <a:rPr lang="ja-JP" altLang="en-US"/>
              <a:t>サービス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49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2B377-3146-C143-8742-A9010BF6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07133" cy="887942"/>
          </a:xfrm>
        </p:spPr>
        <p:txBody>
          <a:bodyPr/>
          <a:lstStyle/>
          <a:p>
            <a:pPr algn="ctr"/>
            <a:r>
              <a:rPr kumimoji="1" lang="ja-JP" altLang="en-US"/>
              <a:t>コードリール（</a:t>
            </a:r>
            <a:r>
              <a:rPr kumimoji="1" lang="en-US" altLang="ja-JP" dirty="0"/>
              <a:t>15m 30m </a:t>
            </a:r>
            <a:r>
              <a:rPr kumimoji="1" lang="ja-JP" altLang="en-US"/>
              <a:t>〇</a:t>
            </a:r>
            <a:r>
              <a:rPr lang="ja-JP" altLang="en-US"/>
              <a:t>アンペア</a:t>
            </a:r>
            <a:r>
              <a:rPr kumimoji="1" lang="ja-JP" altLang="en-US"/>
              <a:t>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620BB0-772B-1E45-816A-77287BFC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1720850"/>
            <a:ext cx="9090273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4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CEBA65-5D0F-C642-8A50-D38665BD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-136921"/>
            <a:ext cx="6923315" cy="1325563"/>
          </a:xfrm>
        </p:spPr>
        <p:txBody>
          <a:bodyPr/>
          <a:lstStyle/>
          <a:p>
            <a:r>
              <a:rPr kumimoji="1" lang="ja-JP" altLang="en-US"/>
              <a:t>発電機　</a:t>
            </a:r>
            <a:r>
              <a:rPr kumimoji="1" lang="en-US" altLang="ja-JP" dirty="0"/>
              <a:t>LPG</a:t>
            </a:r>
            <a:r>
              <a:rPr kumimoji="1" lang="ja-JP" altLang="en-US"/>
              <a:t>＆ガソリン</a:t>
            </a:r>
            <a:r>
              <a:rPr kumimoji="1" lang="ja-JP" altLang="en-US">
                <a:hlinkClick r:id="rId2"/>
              </a:rPr>
              <a:t>▼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D43941-708C-2C42-93DC-F152FEB5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" y="3243716"/>
            <a:ext cx="6246223" cy="3835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66FFAE-7EAA-AE42-8F2C-001A88A1D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792309"/>
            <a:ext cx="6981371" cy="42868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3F619BE-7C59-9345-B7BF-F1D0B6745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279" y="626381"/>
            <a:ext cx="5521062" cy="242718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0C62CE0-D152-AE4D-B9D9-22495B00F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" y="967459"/>
            <a:ext cx="4565469" cy="24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9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F43653E-8EC2-6947-9734-4F6EEB3D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7ADE-9824-2A42-9A6D-AF8C08751E73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144C7A-12B1-2A43-AD65-95B3335F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27" y="284967"/>
            <a:ext cx="3344449" cy="33444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3DB50D2-977A-E741-B4DB-AA1D7179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02" y="0"/>
            <a:ext cx="2396646" cy="35521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DBC11B-025B-3C4F-A80F-E15D70BC4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353" y="232309"/>
            <a:ext cx="2552368" cy="25747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C7D41A1-039B-014B-BC25-F645A83D2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173" y="4656651"/>
            <a:ext cx="7265096" cy="21149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1F42A2-F411-4340-9FA2-DA9B450E6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3233161"/>
            <a:ext cx="6062597" cy="165690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B4465E-06D1-F945-BAAF-3157451FE87A}"/>
              </a:ext>
            </a:extLst>
          </p:cNvPr>
          <p:cNvSpPr txBox="1"/>
          <p:nvPr/>
        </p:nvSpPr>
        <p:spPr>
          <a:xfrm>
            <a:off x="1686839" y="5431300"/>
            <a:ext cx="158933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600">
                <a:solidFill>
                  <a:srgbClr val="0070C0"/>
                </a:solidFill>
              </a:rPr>
              <a:t>水発電</a:t>
            </a:r>
          </a:p>
        </p:txBody>
      </p:sp>
    </p:spTree>
    <p:extLst>
      <p:ext uri="{BB962C8B-B14F-4D97-AF65-F5344CB8AC3E}">
        <p14:creationId xmlns:p14="http://schemas.microsoft.com/office/powerpoint/2010/main" val="4202067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タイトル 1">
            <a:extLst>
              <a:ext uri="{FF2B5EF4-FFF2-40B4-BE49-F238E27FC236}">
                <a16:creationId xmlns:a16="http://schemas.microsoft.com/office/drawing/2014/main" id="{957727C6-4E53-4344-BA00-4D0CBDEE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537" y="245838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救急箱　止血と湿潤手当</a:t>
            </a:r>
          </a:p>
        </p:txBody>
      </p:sp>
      <p:sp>
        <p:nvSpPr>
          <p:cNvPr id="60420" name="スライド番号プレースホルダー 3">
            <a:extLst>
              <a:ext uri="{FF2B5EF4-FFF2-40B4-BE49-F238E27FC236}">
                <a16:creationId xmlns:a16="http://schemas.microsoft.com/office/drawing/2014/main" id="{FB1DE9C7-53EB-5D44-949D-E3EF7665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0150" y="5624514"/>
            <a:ext cx="2171700" cy="273844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4EC248B5-5E34-4943-98FE-9FC09E64E50F}" type="slidenum">
              <a:rPr kumimoji="0" lang="en-US" altLang="ja-JP" sz="900">
                <a:latin typeface="Arial" panose="020B0604020202020204" pitchFamily="34" charset="0"/>
              </a:rPr>
              <a:pPr algn="ctr"/>
              <a:t>8</a:t>
            </a:fld>
            <a:endParaRPr kumimoji="0" lang="en-US" altLang="ja-JP" sz="900">
              <a:latin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BADD63-EC44-3A4C-B979-EE780AF7E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820" y="1322767"/>
            <a:ext cx="46863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2A91860-2D32-E94D-8149-9046AC05DA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585" y="2619376"/>
            <a:ext cx="2971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C5CE-D5AA-E94B-B693-4F072C10A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271" y="1167192"/>
            <a:ext cx="153709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2F2C651-1F2F-5E4F-888E-E219B4E59C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494" y="890590"/>
            <a:ext cx="2120504" cy="20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図 9">
            <a:extLst>
              <a:ext uri="{FF2B5EF4-FFF2-40B4-BE49-F238E27FC236}">
                <a16:creationId xmlns:a16="http://schemas.microsoft.com/office/drawing/2014/main" id="{523564F0-70DD-4449-8E9B-648EDB844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93" y="4276594"/>
            <a:ext cx="2255044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7CE013D-3F0B-554D-99F3-7FA78A50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BCPJAPAN</a:t>
            </a:r>
          </a:p>
        </p:txBody>
      </p:sp>
    </p:spTree>
    <p:extLst>
      <p:ext uri="{BB962C8B-B14F-4D97-AF65-F5344CB8AC3E}">
        <p14:creationId xmlns:p14="http://schemas.microsoft.com/office/powerpoint/2010/main" val="15931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タイトル 1">
            <a:extLst>
              <a:ext uri="{FF2B5EF4-FFF2-40B4-BE49-F238E27FC236}">
                <a16:creationId xmlns:a16="http://schemas.microsoft.com/office/drawing/2014/main" id="{6B9707B1-9749-EA4A-A240-30D8D655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湿潤療法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1F1EC0-5501-9F45-A170-4CAA92DB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4EA8839-703A-9048-9231-C77633E1A9B7}" type="slidenum">
              <a:rPr lang="ja-JP" altLang="en-US" sz="900">
                <a:solidFill>
                  <a:srgbClr val="898989"/>
                </a:solidFill>
              </a:rPr>
              <a:pPr/>
              <a:t>9</a:t>
            </a:fld>
            <a:endParaRPr lang="ja-JP" altLang="en-US" sz="900">
              <a:solidFill>
                <a:srgbClr val="898989"/>
              </a:solidFill>
            </a:endParaRPr>
          </a:p>
        </p:txBody>
      </p:sp>
      <p:pic>
        <p:nvPicPr>
          <p:cNvPr id="86019" name="図 6" descr="スクリーンショット 2018-08-29 午後1.15.49.png">
            <a:extLst>
              <a:ext uri="{FF2B5EF4-FFF2-40B4-BE49-F238E27FC236}">
                <a16:creationId xmlns:a16="http://schemas.microsoft.com/office/drawing/2014/main" id="{2821EB4E-34EC-0D4F-AB70-4E601C2F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279525"/>
            <a:ext cx="67056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F64AEA0-27B6-F644-BF1F-28242993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BCPJAPAN</a:t>
            </a:r>
          </a:p>
        </p:txBody>
      </p:sp>
    </p:spTree>
    <p:extLst>
      <p:ext uri="{BB962C8B-B14F-4D97-AF65-F5344CB8AC3E}">
        <p14:creationId xmlns:p14="http://schemas.microsoft.com/office/powerpoint/2010/main" val="2931373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534574</TotalTime>
  <Words>316</Words>
  <Application>Microsoft Macintosh PowerPoint</Application>
  <PresentationFormat>ワイド画面</PresentationFormat>
  <Paragraphs>61</Paragraphs>
  <Slides>37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7" baseType="lpstr">
      <vt:lpstr>-webkit-standard</vt:lpstr>
      <vt:lpstr>ＭＳ Ｐゴシック</vt:lpstr>
      <vt:lpstr>ヒラギノ角ゴ Pro W3</vt:lpstr>
      <vt:lpstr>游ゴシック</vt:lpstr>
      <vt:lpstr>游ゴシック Light</vt:lpstr>
      <vt:lpstr>Arial</vt:lpstr>
      <vt:lpstr>Calibri</vt:lpstr>
      <vt:lpstr>Garamond</vt:lpstr>
      <vt:lpstr>Stencil</vt:lpstr>
      <vt:lpstr>Office テーマ</vt:lpstr>
      <vt:lpstr>PowerPoint プレゼンテーション</vt:lpstr>
      <vt:lpstr>PowerPoint プレゼンテーション</vt:lpstr>
      <vt:lpstr>PowerPoint プレゼンテーション</vt:lpstr>
      <vt:lpstr>例：KDDIのサービス</vt:lpstr>
      <vt:lpstr>コードリール（15m 30m 〇アンペア）</vt:lpstr>
      <vt:lpstr>発電機　LPG＆ガソリン▼</vt:lpstr>
      <vt:lpstr>PowerPoint プレゼンテーション</vt:lpstr>
      <vt:lpstr>救急箱　止血と湿潤手当</vt:lpstr>
      <vt:lpstr>湿潤療法</vt:lpstr>
      <vt:lpstr>水中ポンプ（ポータブル）</vt:lpstr>
      <vt:lpstr>PowerPoint プレゼンテーション</vt:lpstr>
      <vt:lpstr>スプレー（エアゾール式）消火器</vt:lpstr>
      <vt:lpstr>丸山製作所 エアゾール式簡易消火具 火消しスプレー</vt:lpstr>
      <vt:lpstr>コールドファイヤー（アメリカ製）</vt:lpstr>
      <vt:lpstr>PowerPoint プレゼンテーション</vt:lpstr>
      <vt:lpstr>PowerPoint プレゼンテーション</vt:lpstr>
      <vt:lpstr>家庭用　酢　消火器</vt:lpstr>
      <vt:lpstr>災害対策 炊き出し 臨時釜 ご飯 ステンレス製 大量の炊き出し可能！ＬＰガス・薪兼用）</vt:lpstr>
      <vt:lpstr>煮炊きものができる釜（薪式）</vt:lpstr>
      <vt:lpstr>PowerPoint プレゼンテーション</vt:lpstr>
      <vt:lpstr>PowerPoint プレゼンテーション</vt:lpstr>
      <vt:lpstr>ブランケット サバイバルシート</vt:lpstr>
      <vt:lpstr>車用トイレ</vt:lpstr>
      <vt:lpstr>牽引ロープ　2,000円〜15,000円</vt:lpstr>
      <vt:lpstr>PowerPoint プレゼンテーション</vt:lpstr>
      <vt:lpstr>雪かき　車載用　スコップ</vt:lpstr>
      <vt:lpstr>車ガラス カバー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悪路からの脱出装置</vt:lpstr>
      <vt:lpstr>悪路からの脱出装置</vt:lpstr>
      <vt:lpstr>PowerPoint プレゼンテーション</vt:lpstr>
      <vt:lpstr>窓割りハンマー</vt:lpstr>
      <vt:lpstr>PowerPoint プレゼンテーション</vt:lpstr>
      <vt:lpstr>ありがとうございました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大雪注意</dc:title>
  <dc:subject/>
  <dc:creator>Microsoft Office User</dc:creator>
  <cp:keywords/>
  <dc:description/>
  <cp:lastModifiedBy>Microsoft Office User</cp:lastModifiedBy>
  <cp:revision>26</cp:revision>
  <dcterms:created xsi:type="dcterms:W3CDTF">2021-12-16T03:40:20Z</dcterms:created>
  <dcterms:modified xsi:type="dcterms:W3CDTF">2022-01-07T00:27:43Z</dcterms:modified>
  <cp:category/>
</cp:coreProperties>
</file>